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20" r:id="rId2"/>
    <p:sldMasterId id="2147483732" r:id="rId3"/>
  </p:sldMasterIdLst>
  <p:notesMasterIdLst>
    <p:notesMasterId r:id="rId30"/>
  </p:notesMasterIdLst>
  <p:sldIdLst>
    <p:sldId id="256" r:id="rId4"/>
    <p:sldId id="277" r:id="rId5"/>
    <p:sldId id="301" r:id="rId6"/>
    <p:sldId id="303" r:id="rId7"/>
    <p:sldId id="305" r:id="rId8"/>
    <p:sldId id="300" r:id="rId9"/>
    <p:sldId id="304" r:id="rId10"/>
    <p:sldId id="302" r:id="rId11"/>
    <p:sldId id="307" r:id="rId12"/>
    <p:sldId id="308" r:id="rId13"/>
    <p:sldId id="309" r:id="rId14"/>
    <p:sldId id="317" r:id="rId15"/>
    <p:sldId id="340" r:id="rId16"/>
    <p:sldId id="310" r:id="rId17"/>
    <p:sldId id="311" r:id="rId18"/>
    <p:sldId id="312" r:id="rId19"/>
    <p:sldId id="273" r:id="rId20"/>
    <p:sldId id="278" r:id="rId21"/>
    <p:sldId id="290" r:id="rId22"/>
    <p:sldId id="291" r:id="rId23"/>
    <p:sldId id="341" r:id="rId24"/>
    <p:sldId id="343" r:id="rId25"/>
    <p:sldId id="342" r:id="rId26"/>
    <p:sldId id="299" r:id="rId27"/>
    <p:sldId id="292" r:id="rId28"/>
    <p:sldId id="306" r:id="rId29"/>
  </p:sldIdLst>
  <p:sldSz cx="12436475"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91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ter Kaindaneh" initials="PK" lastIdx="2" clrIdx="0">
    <p:extLst>
      <p:ext uri="{19B8F6BF-5375-455C-9EA6-DF929625EA0E}">
        <p15:presenceInfo xmlns:p15="http://schemas.microsoft.com/office/powerpoint/2012/main" userId="a2084a80425e83f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662" y="72"/>
      </p:cViewPr>
      <p:guideLst>
        <p:guide orient="horz" pos="2160"/>
        <p:guide pos="3917"/>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982480904473399"/>
          <c:y val="3.5126979456355206E-2"/>
          <c:w val="0.84448500705777496"/>
          <c:h val="0.9405543424584758"/>
        </c:manualLayout>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Sheet1!$A$1:$A$14</c:f>
              <c:strCache>
                <c:ptCount val="14"/>
                <c:pt idx="0">
                  <c:v>Kailahun</c:v>
                </c:pt>
                <c:pt idx="1">
                  <c:v>Koinadugu</c:v>
                </c:pt>
                <c:pt idx="2">
                  <c:v>Pujehun</c:v>
                </c:pt>
                <c:pt idx="3">
                  <c:v>Bonthe</c:v>
                </c:pt>
                <c:pt idx="4">
                  <c:v>Kambia</c:v>
                </c:pt>
                <c:pt idx="5">
                  <c:v>Kono</c:v>
                </c:pt>
                <c:pt idx="6">
                  <c:v>Port Loko</c:v>
                </c:pt>
                <c:pt idx="7">
                  <c:v>Tonkolili</c:v>
                </c:pt>
                <c:pt idx="8">
                  <c:v>Bombali</c:v>
                </c:pt>
                <c:pt idx="9">
                  <c:v>Moyamba</c:v>
                </c:pt>
                <c:pt idx="10">
                  <c:v>Kenema</c:v>
                </c:pt>
                <c:pt idx="11">
                  <c:v>Bo</c:v>
                </c:pt>
                <c:pt idx="12">
                  <c:v>Western Area Rural</c:v>
                </c:pt>
                <c:pt idx="13">
                  <c:v>Western Area Urban</c:v>
                </c:pt>
              </c:strCache>
            </c:strRef>
          </c:cat>
          <c:val>
            <c:numRef>
              <c:f>Sheet1!$B$1:$B$14</c:f>
              <c:numCache>
                <c:formatCode>General</c:formatCode>
                <c:ptCount val="14"/>
                <c:pt idx="0">
                  <c:v>1</c:v>
                </c:pt>
                <c:pt idx="1">
                  <c:v>1</c:v>
                </c:pt>
                <c:pt idx="2">
                  <c:v>2</c:v>
                </c:pt>
                <c:pt idx="3">
                  <c:v>2</c:v>
                </c:pt>
                <c:pt idx="4">
                  <c:v>2</c:v>
                </c:pt>
                <c:pt idx="5">
                  <c:v>2</c:v>
                </c:pt>
                <c:pt idx="6">
                  <c:v>2</c:v>
                </c:pt>
                <c:pt idx="7">
                  <c:v>2</c:v>
                </c:pt>
                <c:pt idx="8">
                  <c:v>4</c:v>
                </c:pt>
                <c:pt idx="9">
                  <c:v>4</c:v>
                </c:pt>
                <c:pt idx="10">
                  <c:v>5</c:v>
                </c:pt>
                <c:pt idx="11">
                  <c:v>8</c:v>
                </c:pt>
                <c:pt idx="12">
                  <c:v>10</c:v>
                </c:pt>
                <c:pt idx="13">
                  <c:v>22</c:v>
                </c:pt>
              </c:numCache>
            </c:numRef>
          </c:val>
          <c:extLst>
            <c:ext xmlns:c15="http://schemas.microsoft.com/office/drawing/2012/chart" uri="{02D57815-91ED-43cb-92C2-25804820EDAC}">
              <c15:filteredSeriesTitle>
                <c15:tx>
                  <c:strRef>
                    <c:extLst>
                      <c:ext uri="{02D57815-91ED-43cb-92C2-25804820EDAC}">
                        <c15:formulaRef>
                          <c15:sqref>Sheet1!$B$1:$B$0</c15:sqref>
                        </c15:formulaRef>
                      </c:ext>
                    </c:extLst>
                  </c:strRef>
                </c15:tx>
              </c15:filteredSeriesTitle>
            </c:ext>
            <c:ext xmlns:c16="http://schemas.microsoft.com/office/drawing/2014/chart" uri="{C3380CC4-5D6E-409C-BE32-E72D297353CC}">
              <c16:uniqueId val="{00000000-CD1B-844D-AADB-8BB2CCA5C51F}"/>
            </c:ext>
          </c:extLst>
        </c:ser>
        <c:dLbls>
          <c:showLegendKey val="0"/>
          <c:showVal val="0"/>
          <c:showCatName val="0"/>
          <c:showSerName val="0"/>
          <c:showPercent val="0"/>
          <c:showBubbleSize val="0"/>
        </c:dLbls>
        <c:gapWidth val="182"/>
        <c:axId val="-397238432"/>
        <c:axId val="-397234080"/>
      </c:barChart>
      <c:catAx>
        <c:axId val="-3972384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397234080"/>
        <c:crosses val="autoZero"/>
        <c:auto val="1"/>
        <c:lblAlgn val="ctr"/>
        <c:lblOffset val="100"/>
        <c:noMultiLvlLbl val="0"/>
      </c:catAx>
      <c:valAx>
        <c:axId val="-397234080"/>
        <c:scaling>
          <c:orientation val="minMax"/>
        </c:scaling>
        <c:delete val="1"/>
        <c:axPos val="b"/>
        <c:numFmt formatCode="General" sourceLinked="1"/>
        <c:majorTickMark val="none"/>
        <c:minorTickMark val="none"/>
        <c:tickLblPos val="nextTo"/>
        <c:crossAx val="-3972384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9117A8A5-D093-4F13-A497-5DF442347E12}" type="datetimeFigureOut">
              <a:rPr lang="en-US" smtClean="0"/>
              <a:t>9/7/2021</a:t>
            </a:fld>
            <a:endParaRPr lang="en-US"/>
          </a:p>
        </p:txBody>
      </p:sp>
      <p:sp>
        <p:nvSpPr>
          <p:cNvPr id="4" name="Slide Image Placeholder 3"/>
          <p:cNvSpPr>
            <a:spLocks noGrp="1" noRot="1" noChangeAspect="1"/>
          </p:cNvSpPr>
          <p:nvPr>
            <p:ph type="sldImg" idx="2"/>
          </p:nvPr>
        </p:nvSpPr>
        <p:spPr>
          <a:xfrm>
            <a:off x="661988" y="1162050"/>
            <a:ext cx="568642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2CA7F906-FDA7-4534-89B2-80CAAAB86B57}" type="slidenum">
              <a:rPr lang="en-US" smtClean="0"/>
              <a:t>‹#›</a:t>
            </a:fld>
            <a:endParaRPr lang="en-US"/>
          </a:p>
        </p:txBody>
      </p:sp>
    </p:spTree>
    <p:extLst>
      <p:ext uri="{BB962C8B-B14F-4D97-AF65-F5344CB8AC3E}">
        <p14:creationId xmlns:p14="http://schemas.microsoft.com/office/powerpoint/2010/main" val="2218554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61988" y="1162050"/>
            <a:ext cx="568642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A7F906-FDA7-4534-89B2-80CAAAB86B57}" type="slidenum">
              <a:rPr lang="en-US" smtClean="0"/>
              <a:t>1</a:t>
            </a:fld>
            <a:endParaRPr lang="en-US"/>
          </a:p>
        </p:txBody>
      </p:sp>
    </p:spTree>
    <p:extLst>
      <p:ext uri="{BB962C8B-B14F-4D97-AF65-F5344CB8AC3E}">
        <p14:creationId xmlns:p14="http://schemas.microsoft.com/office/powerpoint/2010/main" val="215169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A7F906-FDA7-4534-89B2-80CAAAB86B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038191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A7F906-FDA7-4534-89B2-80CAAAB86B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926815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A7F906-FDA7-4534-89B2-80CAAAB86B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136613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A7F906-FDA7-4534-89B2-80CAAAB86B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866153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A7F906-FDA7-4534-89B2-80CAAAB86B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835425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A7F906-FDA7-4534-89B2-80CAAAB86B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72984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32736" y="609601"/>
            <a:ext cx="10571004" cy="4267200"/>
          </a:xfrm>
        </p:spPr>
        <p:txBody>
          <a:bodyPr anchor="b">
            <a:noAutofit/>
          </a:bodyPr>
          <a:lstStyle>
            <a:lvl1pPr>
              <a:lnSpc>
                <a:spcPct val="100000"/>
              </a:lnSpc>
              <a:defRPr sz="8161"/>
            </a:lvl1pPr>
          </a:lstStyle>
          <a:p>
            <a:r>
              <a:rPr lang="en-US"/>
              <a:t>Click to edit Master title style</a:t>
            </a:r>
            <a:endParaRPr lang="en-US" dirty="0"/>
          </a:p>
        </p:txBody>
      </p:sp>
      <p:sp>
        <p:nvSpPr>
          <p:cNvPr id="3" name="Subtitle 2"/>
          <p:cNvSpPr>
            <a:spLocks noGrp="1"/>
          </p:cNvSpPr>
          <p:nvPr>
            <p:ph type="subTitle" idx="1"/>
          </p:nvPr>
        </p:nvSpPr>
        <p:spPr>
          <a:xfrm>
            <a:off x="1865471" y="4953000"/>
            <a:ext cx="8705533" cy="1219200"/>
          </a:xfrm>
        </p:spPr>
        <p:txBody>
          <a:bodyPr>
            <a:normAutofit/>
          </a:bodyPr>
          <a:lstStyle>
            <a:lvl1pPr marL="0" indent="0" algn="ctr">
              <a:buNone/>
              <a:defRPr sz="2448">
                <a:solidFill>
                  <a:schemeClr val="tx1">
                    <a:tint val="75000"/>
                  </a:schemeClr>
                </a:solidFill>
              </a:defRPr>
            </a:lvl1pPr>
            <a:lvl2pPr marL="466390" indent="0" algn="ctr">
              <a:buNone/>
              <a:defRPr>
                <a:solidFill>
                  <a:schemeClr val="tx1">
                    <a:tint val="75000"/>
                  </a:schemeClr>
                </a:solidFill>
              </a:defRPr>
            </a:lvl2pPr>
            <a:lvl3pPr marL="932779" indent="0" algn="ctr">
              <a:buNone/>
              <a:defRPr>
                <a:solidFill>
                  <a:schemeClr val="tx1">
                    <a:tint val="75000"/>
                  </a:schemeClr>
                </a:solidFill>
              </a:defRPr>
            </a:lvl3pPr>
            <a:lvl4pPr marL="1399169" indent="0" algn="ctr">
              <a:buNone/>
              <a:defRPr>
                <a:solidFill>
                  <a:schemeClr val="tx1">
                    <a:tint val="75000"/>
                  </a:schemeClr>
                </a:solidFill>
              </a:defRPr>
            </a:lvl4pPr>
            <a:lvl5pPr marL="1865559" indent="0" algn="ctr">
              <a:buNone/>
              <a:defRPr>
                <a:solidFill>
                  <a:schemeClr val="tx1">
                    <a:tint val="75000"/>
                  </a:schemeClr>
                </a:solidFill>
              </a:defRPr>
            </a:lvl5pPr>
            <a:lvl6pPr marL="2331949" indent="0" algn="ctr">
              <a:buNone/>
              <a:defRPr>
                <a:solidFill>
                  <a:schemeClr val="tx1">
                    <a:tint val="75000"/>
                  </a:schemeClr>
                </a:solidFill>
              </a:defRPr>
            </a:lvl6pPr>
            <a:lvl7pPr marL="2798338" indent="0" algn="ctr">
              <a:buNone/>
              <a:defRPr>
                <a:solidFill>
                  <a:schemeClr val="tx1">
                    <a:tint val="75000"/>
                  </a:schemeClr>
                </a:solidFill>
              </a:defRPr>
            </a:lvl7pPr>
            <a:lvl8pPr marL="3264728" indent="0" algn="ctr">
              <a:buNone/>
              <a:defRPr>
                <a:solidFill>
                  <a:schemeClr val="tx1">
                    <a:tint val="75000"/>
                  </a:schemeClr>
                </a:solidFill>
              </a:defRPr>
            </a:lvl8pPr>
            <a:lvl9pPr marL="3731118"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6367A594-7205-4F78-B886-7C8196637F81}" type="datetime1">
              <a:rPr lang="en-US" smtClean="0"/>
              <a:t>9/7/2021</a:t>
            </a:fld>
            <a:endParaRPr lang="en-US"/>
          </a:p>
        </p:txBody>
      </p:sp>
      <p:sp>
        <p:nvSpPr>
          <p:cNvPr id="8" name="Slide Number Placeholder 7"/>
          <p:cNvSpPr>
            <a:spLocks noGrp="1"/>
          </p:cNvSpPr>
          <p:nvPr>
            <p:ph type="sldNum" sz="quarter" idx="11"/>
          </p:nvPr>
        </p:nvSpPr>
        <p:spPr/>
        <p:txBody>
          <a:bodyPr/>
          <a:lstStyle/>
          <a:p>
            <a:fld id="{01EB93A7-4874-442C-8A81-44C6723E2929}"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AC33FD-FA7B-476C-9707-3FEBEE8F711D}" type="datetime1">
              <a:rPr lang="en-US" smtClean="0"/>
              <a:t>9/7/2021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B93A7-4874-442C-8A81-44C6723E292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16444" y="274640"/>
            <a:ext cx="2798207"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1824" y="274640"/>
            <a:ext cx="8187346"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89173F-14B1-434E-A668-5B6F27553E9B}" type="datetime1">
              <a:rPr lang="en-US" smtClean="0"/>
              <a:t>9/7/2021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B93A7-4874-442C-8A81-44C6723E292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32736" y="609601"/>
            <a:ext cx="10571004"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865471" y="4953000"/>
            <a:ext cx="8705533"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6367A594-7205-4F78-B886-7C8196637F81}" type="datetime1">
              <a:rPr lang="en-US" smtClean="0"/>
              <a:t>9/7/2021</a:t>
            </a:fld>
            <a:endParaRPr lang="en-US"/>
          </a:p>
        </p:txBody>
      </p:sp>
      <p:sp>
        <p:nvSpPr>
          <p:cNvPr id="8" name="Slide Number Placeholder 7"/>
          <p:cNvSpPr>
            <a:spLocks noGrp="1"/>
          </p:cNvSpPr>
          <p:nvPr>
            <p:ph type="sldNum" sz="quarter" idx="11"/>
          </p:nvPr>
        </p:nvSpPr>
        <p:spPr/>
        <p:txBody>
          <a:bodyPr/>
          <a:lstStyle/>
          <a:p>
            <a:fld id="{01EB93A7-4874-442C-8A81-44C6723E2929}"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7254745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279165-7866-455D-AF35-E7DA674BADB1}" type="datetime1">
              <a:rPr lang="en-US" smtClean="0"/>
              <a:t>9/7/2021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B93A7-4874-442C-8A81-44C6723E2929}" type="slidenum">
              <a:rPr lang="en-US" smtClean="0"/>
              <a:pPr/>
              <a:t>‹#›</a:t>
            </a:fld>
            <a:endParaRPr lang="en-US"/>
          </a:p>
        </p:txBody>
      </p:sp>
    </p:spTree>
    <p:extLst>
      <p:ext uri="{BB962C8B-B14F-4D97-AF65-F5344CB8AC3E}">
        <p14:creationId xmlns:p14="http://schemas.microsoft.com/office/powerpoint/2010/main" val="24983119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82396" y="1371602"/>
            <a:ext cx="10571004"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982396" y="4068765"/>
            <a:ext cx="10571004"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B7F15C4-3A23-4731-B924-6521F3B71A9A}" type="datetime1">
              <a:rPr lang="en-US" smtClean="0"/>
              <a:t>9/7/2021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B93A7-4874-442C-8A81-44C6723E2929}" type="slidenum">
              <a:rPr lang="en-US" smtClean="0"/>
              <a:pPr/>
              <a:t>‹#›</a:t>
            </a:fld>
            <a:endParaRPr lang="en-US"/>
          </a:p>
        </p:txBody>
      </p:sp>
      <p:sp>
        <p:nvSpPr>
          <p:cNvPr id="7" name="Oval 6"/>
          <p:cNvSpPr/>
          <p:nvPr/>
        </p:nvSpPr>
        <p:spPr>
          <a:xfrm>
            <a:off x="6114601" y="3924300"/>
            <a:ext cx="115295"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Oval 7"/>
          <p:cNvSpPr/>
          <p:nvPr/>
        </p:nvSpPr>
        <p:spPr>
          <a:xfrm>
            <a:off x="6386649" y="3924300"/>
            <a:ext cx="115295"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Oval 8"/>
          <p:cNvSpPr/>
          <p:nvPr/>
        </p:nvSpPr>
        <p:spPr>
          <a:xfrm>
            <a:off x="5843850" y="3924300"/>
            <a:ext cx="115295"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0400396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6321875" y="1600202"/>
            <a:ext cx="5492776"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F5B8EF4-9AFD-4E27-A7F9-278D604E4A7C}" type="datetime1">
              <a:rPr lang="en-US" smtClean="0"/>
              <a:t>9/7/2021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EB93A7-4874-442C-8A81-44C6723E2929}" type="slidenum">
              <a:rPr lang="en-US" smtClean="0"/>
              <a:pPr/>
              <a:t>‹#›</a:t>
            </a:fld>
            <a:endParaRPr lang="en-US"/>
          </a:p>
        </p:txBody>
      </p:sp>
      <p:sp>
        <p:nvSpPr>
          <p:cNvPr id="9" name="Content Placeholder 8"/>
          <p:cNvSpPr>
            <a:spLocks noGrp="1"/>
          </p:cNvSpPr>
          <p:nvPr>
            <p:ph sz="quarter" idx="13"/>
          </p:nvPr>
        </p:nvSpPr>
        <p:spPr>
          <a:xfrm>
            <a:off x="497459" y="1600200"/>
            <a:ext cx="5496922"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034289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21824" y="1600200"/>
            <a:ext cx="5494936"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6321876" y="1600200"/>
            <a:ext cx="5497094"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BAFF80E-4105-45D9-902A-0A3192F167C2}" type="datetime1">
              <a:rPr lang="en-US" smtClean="0"/>
              <a:t>9/7/2021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EB93A7-4874-442C-8A81-44C6723E2929}" type="slidenum">
              <a:rPr lang="en-US" smtClean="0"/>
              <a:pPr/>
              <a:t>‹#›</a:t>
            </a:fld>
            <a:endParaRPr lang="en-US"/>
          </a:p>
        </p:txBody>
      </p:sp>
      <p:sp>
        <p:nvSpPr>
          <p:cNvPr id="11" name="Content Placeholder 10"/>
          <p:cNvSpPr>
            <a:spLocks noGrp="1"/>
          </p:cNvSpPr>
          <p:nvPr>
            <p:ph sz="quarter" idx="13"/>
          </p:nvPr>
        </p:nvSpPr>
        <p:spPr>
          <a:xfrm>
            <a:off x="621824" y="2212848"/>
            <a:ext cx="5496922"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6355039" y="2212850"/>
            <a:ext cx="5496922"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686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03E2DB9-485E-49A0-977E-8B17D242D3F1}" type="datetime1">
              <a:rPr lang="en-US" smtClean="0"/>
              <a:t>9/7/2021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EB93A7-4874-442C-8A81-44C6723E2929}" type="slidenum">
              <a:rPr lang="en-US" smtClean="0"/>
              <a:pPr/>
              <a:t>‹#›</a:t>
            </a:fld>
            <a:endParaRPr lang="en-US"/>
          </a:p>
        </p:txBody>
      </p:sp>
    </p:spTree>
    <p:extLst>
      <p:ext uri="{BB962C8B-B14F-4D97-AF65-F5344CB8AC3E}">
        <p14:creationId xmlns:p14="http://schemas.microsoft.com/office/powerpoint/2010/main" val="7146633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17E2F5-BD9A-4481-9B1F-8735ED8D3403}" type="datetime1">
              <a:rPr lang="en-US" smtClean="0"/>
              <a:t>9/7/2021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EB93A7-4874-442C-8A81-44C6723E2929}" type="slidenum">
              <a:rPr lang="en-US" smtClean="0"/>
              <a:pPr/>
              <a:t>‹#›</a:t>
            </a:fld>
            <a:endParaRPr lang="en-US"/>
          </a:p>
        </p:txBody>
      </p:sp>
    </p:spTree>
    <p:extLst>
      <p:ext uri="{BB962C8B-B14F-4D97-AF65-F5344CB8AC3E}">
        <p14:creationId xmlns:p14="http://schemas.microsoft.com/office/powerpoint/2010/main" val="1065126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34049" y="266700"/>
            <a:ext cx="4091515"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978077" y="273052"/>
            <a:ext cx="679472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034049" y="2438402"/>
            <a:ext cx="4091515"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B32236-FAEC-4EE8-9B97-F73ED08FB541}" type="datetime1">
              <a:rPr lang="en-US" smtClean="0"/>
              <a:t>9/7/2021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EB93A7-4874-442C-8A81-44C6723E2929}" type="slidenum">
              <a:rPr lang="en-US" smtClean="0"/>
              <a:pPr/>
              <a:t>‹#›</a:t>
            </a:fld>
            <a:endParaRPr lang="en-US"/>
          </a:p>
        </p:txBody>
      </p:sp>
    </p:spTree>
    <p:extLst>
      <p:ext uri="{BB962C8B-B14F-4D97-AF65-F5344CB8AC3E}">
        <p14:creationId xmlns:p14="http://schemas.microsoft.com/office/powerpoint/2010/main" val="1281982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279165-7866-455D-AF35-E7DA674BADB1}" type="datetime1">
              <a:rPr lang="en-US" smtClean="0"/>
              <a:t>9/7/2021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B93A7-4874-442C-8A81-44C6723E2929}"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84341" y="228600"/>
            <a:ext cx="7768477"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2051157" y="1143000"/>
            <a:ext cx="8234845"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284341" y="5810250"/>
            <a:ext cx="7768477"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0B599B-D4E4-4A08-B91F-D954D3D20BA0}" type="datetime1">
              <a:rPr lang="en-US" smtClean="0"/>
              <a:t>9/7/2021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EB93A7-4874-442C-8A81-44C6723E2929}" type="slidenum">
              <a:rPr lang="en-US" smtClean="0"/>
              <a:pPr/>
              <a:t>‹#›</a:t>
            </a:fld>
            <a:endParaRPr lang="en-US"/>
          </a:p>
        </p:txBody>
      </p:sp>
    </p:spTree>
    <p:extLst>
      <p:ext uri="{BB962C8B-B14F-4D97-AF65-F5344CB8AC3E}">
        <p14:creationId xmlns:p14="http://schemas.microsoft.com/office/powerpoint/2010/main" val="27341862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AC33FD-FA7B-476C-9707-3FEBEE8F711D}" type="datetime1">
              <a:rPr lang="en-US" smtClean="0"/>
              <a:t>9/7/2021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B93A7-4874-442C-8A81-44C6723E2929}" type="slidenum">
              <a:rPr lang="en-US" smtClean="0"/>
              <a:pPr/>
              <a:t>‹#›</a:t>
            </a:fld>
            <a:endParaRPr lang="en-US"/>
          </a:p>
        </p:txBody>
      </p:sp>
    </p:spTree>
    <p:extLst>
      <p:ext uri="{BB962C8B-B14F-4D97-AF65-F5344CB8AC3E}">
        <p14:creationId xmlns:p14="http://schemas.microsoft.com/office/powerpoint/2010/main" val="35970935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16444" y="274640"/>
            <a:ext cx="2798207"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1824" y="274640"/>
            <a:ext cx="8187346"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89173F-14B1-434E-A668-5B6F27553E9B}" type="datetime1">
              <a:rPr lang="en-US" smtClean="0"/>
              <a:t>9/7/2021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B93A7-4874-442C-8A81-44C6723E2929}" type="slidenum">
              <a:rPr lang="en-US" smtClean="0"/>
              <a:pPr/>
              <a:t>‹#›</a:t>
            </a:fld>
            <a:endParaRPr lang="en-US"/>
          </a:p>
        </p:txBody>
      </p:sp>
    </p:spTree>
    <p:extLst>
      <p:ext uri="{BB962C8B-B14F-4D97-AF65-F5344CB8AC3E}">
        <p14:creationId xmlns:p14="http://schemas.microsoft.com/office/powerpoint/2010/main" val="20785996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32736" y="609601"/>
            <a:ext cx="10571004"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865471" y="4953000"/>
            <a:ext cx="8705533"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6367A594-7205-4F78-B886-7C8196637F81}" type="datetime1">
              <a:rPr lang="en-US" smtClean="0"/>
              <a:t>9/7/2021</a:t>
            </a:fld>
            <a:endParaRPr lang="en-US"/>
          </a:p>
        </p:txBody>
      </p:sp>
      <p:sp>
        <p:nvSpPr>
          <p:cNvPr id="8" name="Slide Number Placeholder 7"/>
          <p:cNvSpPr>
            <a:spLocks noGrp="1"/>
          </p:cNvSpPr>
          <p:nvPr>
            <p:ph type="sldNum" sz="quarter" idx="11"/>
          </p:nvPr>
        </p:nvSpPr>
        <p:spPr/>
        <p:txBody>
          <a:bodyPr/>
          <a:lstStyle/>
          <a:p>
            <a:fld id="{01EB93A7-4874-442C-8A81-44C6723E2929}"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27259726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279165-7866-455D-AF35-E7DA674BADB1}" type="datetime1">
              <a:rPr lang="en-US" smtClean="0"/>
              <a:t>9/7/2021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B93A7-4874-442C-8A81-44C6723E2929}" type="slidenum">
              <a:rPr lang="en-US" smtClean="0"/>
              <a:pPr/>
              <a:t>‹#›</a:t>
            </a:fld>
            <a:endParaRPr lang="en-US"/>
          </a:p>
        </p:txBody>
      </p:sp>
    </p:spTree>
    <p:extLst>
      <p:ext uri="{BB962C8B-B14F-4D97-AF65-F5344CB8AC3E}">
        <p14:creationId xmlns:p14="http://schemas.microsoft.com/office/powerpoint/2010/main" val="133730810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82396" y="1371602"/>
            <a:ext cx="10571004"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982396" y="4068765"/>
            <a:ext cx="10571004"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B7F15C4-3A23-4731-B924-6521F3B71A9A}" type="datetime1">
              <a:rPr lang="en-US" smtClean="0"/>
              <a:t>9/7/2021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B93A7-4874-442C-8A81-44C6723E2929}" type="slidenum">
              <a:rPr lang="en-US" smtClean="0"/>
              <a:pPr/>
              <a:t>‹#›</a:t>
            </a:fld>
            <a:endParaRPr lang="en-US"/>
          </a:p>
        </p:txBody>
      </p:sp>
      <p:sp>
        <p:nvSpPr>
          <p:cNvPr id="7" name="Oval 6"/>
          <p:cNvSpPr/>
          <p:nvPr/>
        </p:nvSpPr>
        <p:spPr>
          <a:xfrm>
            <a:off x="6114601" y="3924300"/>
            <a:ext cx="115295"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Oval 7"/>
          <p:cNvSpPr/>
          <p:nvPr/>
        </p:nvSpPr>
        <p:spPr>
          <a:xfrm>
            <a:off x="6386649" y="3924300"/>
            <a:ext cx="115295"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Oval 8"/>
          <p:cNvSpPr/>
          <p:nvPr/>
        </p:nvSpPr>
        <p:spPr>
          <a:xfrm>
            <a:off x="5843850" y="3924300"/>
            <a:ext cx="115295"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3793691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6321875" y="1600202"/>
            <a:ext cx="5492776"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F5B8EF4-9AFD-4E27-A7F9-278D604E4A7C}" type="datetime1">
              <a:rPr lang="en-US" smtClean="0"/>
              <a:t>9/7/2021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EB93A7-4874-442C-8A81-44C6723E2929}" type="slidenum">
              <a:rPr lang="en-US" smtClean="0"/>
              <a:pPr/>
              <a:t>‹#›</a:t>
            </a:fld>
            <a:endParaRPr lang="en-US"/>
          </a:p>
        </p:txBody>
      </p:sp>
      <p:sp>
        <p:nvSpPr>
          <p:cNvPr id="9" name="Content Placeholder 8"/>
          <p:cNvSpPr>
            <a:spLocks noGrp="1"/>
          </p:cNvSpPr>
          <p:nvPr>
            <p:ph sz="quarter" idx="13"/>
          </p:nvPr>
        </p:nvSpPr>
        <p:spPr>
          <a:xfrm>
            <a:off x="497459" y="1600200"/>
            <a:ext cx="5496922"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6162767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21824" y="1600200"/>
            <a:ext cx="5494936"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6321876" y="1600200"/>
            <a:ext cx="5497094"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BAFF80E-4105-45D9-902A-0A3192F167C2}" type="datetime1">
              <a:rPr lang="en-US" smtClean="0"/>
              <a:t>9/7/2021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EB93A7-4874-442C-8A81-44C6723E2929}" type="slidenum">
              <a:rPr lang="en-US" smtClean="0"/>
              <a:pPr/>
              <a:t>‹#›</a:t>
            </a:fld>
            <a:endParaRPr lang="en-US"/>
          </a:p>
        </p:txBody>
      </p:sp>
      <p:sp>
        <p:nvSpPr>
          <p:cNvPr id="11" name="Content Placeholder 10"/>
          <p:cNvSpPr>
            <a:spLocks noGrp="1"/>
          </p:cNvSpPr>
          <p:nvPr>
            <p:ph sz="quarter" idx="13"/>
          </p:nvPr>
        </p:nvSpPr>
        <p:spPr>
          <a:xfrm>
            <a:off x="621824" y="2212848"/>
            <a:ext cx="5496922"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6355039" y="2212850"/>
            <a:ext cx="5496922"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2135646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03E2DB9-485E-49A0-977E-8B17D242D3F1}" type="datetime1">
              <a:rPr lang="en-US" smtClean="0"/>
              <a:t>9/7/2021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EB93A7-4874-442C-8A81-44C6723E2929}" type="slidenum">
              <a:rPr lang="en-US" smtClean="0"/>
              <a:pPr/>
              <a:t>‹#›</a:t>
            </a:fld>
            <a:endParaRPr lang="en-US"/>
          </a:p>
        </p:txBody>
      </p:sp>
    </p:spTree>
    <p:extLst>
      <p:ext uri="{BB962C8B-B14F-4D97-AF65-F5344CB8AC3E}">
        <p14:creationId xmlns:p14="http://schemas.microsoft.com/office/powerpoint/2010/main" val="278453841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17E2F5-BD9A-4481-9B1F-8735ED8D3403}" type="datetime1">
              <a:rPr lang="en-US" smtClean="0"/>
              <a:t>9/7/2021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EB93A7-4874-442C-8A81-44C6723E2929}" type="slidenum">
              <a:rPr lang="en-US" smtClean="0"/>
              <a:pPr/>
              <a:t>‹#›</a:t>
            </a:fld>
            <a:endParaRPr lang="en-US"/>
          </a:p>
        </p:txBody>
      </p:sp>
    </p:spTree>
    <p:extLst>
      <p:ext uri="{BB962C8B-B14F-4D97-AF65-F5344CB8AC3E}">
        <p14:creationId xmlns:p14="http://schemas.microsoft.com/office/powerpoint/2010/main" val="2218442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82396" y="1371602"/>
            <a:ext cx="10571004" cy="2505075"/>
          </a:xfrm>
        </p:spPr>
        <p:txBody>
          <a:bodyPr anchor="b"/>
          <a:lstStyle>
            <a:lvl1pPr algn="ctr" defTabSz="932779" rtl="0" eaLnBrk="1" latinLnBrk="0" hangingPunct="1">
              <a:lnSpc>
                <a:spcPct val="100000"/>
              </a:lnSpc>
              <a:spcBef>
                <a:spcPct val="0"/>
              </a:spcBef>
              <a:buNone/>
              <a:defRPr lang="en-US" sz="4896"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982396" y="4068765"/>
            <a:ext cx="10571004" cy="1131887"/>
          </a:xfrm>
        </p:spPr>
        <p:txBody>
          <a:bodyPr anchor="t"/>
          <a:lstStyle>
            <a:lvl1pPr marL="0" indent="0" algn="ctr">
              <a:buNone/>
              <a:defRPr sz="2040">
                <a:solidFill>
                  <a:schemeClr val="tx1">
                    <a:tint val="75000"/>
                  </a:schemeClr>
                </a:solidFill>
              </a:defRPr>
            </a:lvl1pPr>
            <a:lvl2pPr marL="466390" indent="0">
              <a:buNone/>
              <a:defRPr sz="1836">
                <a:solidFill>
                  <a:schemeClr val="tx1">
                    <a:tint val="75000"/>
                  </a:schemeClr>
                </a:solidFill>
              </a:defRPr>
            </a:lvl2pPr>
            <a:lvl3pPr marL="932779" indent="0">
              <a:buNone/>
              <a:defRPr sz="1632">
                <a:solidFill>
                  <a:schemeClr val="tx1">
                    <a:tint val="75000"/>
                  </a:schemeClr>
                </a:solidFill>
              </a:defRPr>
            </a:lvl3pPr>
            <a:lvl4pPr marL="1399169" indent="0">
              <a:buNone/>
              <a:defRPr sz="1428">
                <a:solidFill>
                  <a:schemeClr val="tx1">
                    <a:tint val="75000"/>
                  </a:schemeClr>
                </a:solidFill>
              </a:defRPr>
            </a:lvl4pPr>
            <a:lvl5pPr marL="1865559" indent="0">
              <a:buNone/>
              <a:defRPr sz="1428">
                <a:solidFill>
                  <a:schemeClr val="tx1">
                    <a:tint val="75000"/>
                  </a:schemeClr>
                </a:solidFill>
              </a:defRPr>
            </a:lvl5pPr>
            <a:lvl6pPr marL="2331949" indent="0">
              <a:buNone/>
              <a:defRPr sz="1428">
                <a:solidFill>
                  <a:schemeClr val="tx1">
                    <a:tint val="75000"/>
                  </a:schemeClr>
                </a:solidFill>
              </a:defRPr>
            </a:lvl6pPr>
            <a:lvl7pPr marL="2798338" indent="0">
              <a:buNone/>
              <a:defRPr sz="1428">
                <a:solidFill>
                  <a:schemeClr val="tx1">
                    <a:tint val="75000"/>
                  </a:schemeClr>
                </a:solidFill>
              </a:defRPr>
            </a:lvl7pPr>
            <a:lvl8pPr marL="3264728" indent="0">
              <a:buNone/>
              <a:defRPr sz="1428">
                <a:solidFill>
                  <a:schemeClr val="tx1">
                    <a:tint val="75000"/>
                  </a:schemeClr>
                </a:solidFill>
              </a:defRPr>
            </a:lvl8pPr>
            <a:lvl9pPr marL="3731118" indent="0">
              <a:buNone/>
              <a:defRPr sz="142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B7F15C4-3A23-4731-B924-6521F3B71A9A}" type="datetime1">
              <a:rPr lang="en-US" smtClean="0"/>
              <a:t>9/7/2021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B93A7-4874-442C-8A81-44C6723E2929}" type="slidenum">
              <a:rPr lang="en-US" smtClean="0"/>
              <a:pPr/>
              <a:t>‹#›</a:t>
            </a:fld>
            <a:endParaRPr lang="en-US"/>
          </a:p>
        </p:txBody>
      </p:sp>
      <p:sp>
        <p:nvSpPr>
          <p:cNvPr id="7" name="Oval 6"/>
          <p:cNvSpPr/>
          <p:nvPr/>
        </p:nvSpPr>
        <p:spPr>
          <a:xfrm>
            <a:off x="6114601" y="3924300"/>
            <a:ext cx="115295"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8" name="Oval 7"/>
          <p:cNvSpPr/>
          <p:nvPr/>
        </p:nvSpPr>
        <p:spPr>
          <a:xfrm>
            <a:off x="6386649" y="3924300"/>
            <a:ext cx="115295"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
        <p:nvSpPr>
          <p:cNvPr id="9" name="Oval 8"/>
          <p:cNvSpPr/>
          <p:nvPr/>
        </p:nvSpPr>
        <p:spPr>
          <a:xfrm>
            <a:off x="5843850" y="3924300"/>
            <a:ext cx="115295"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34049" y="266700"/>
            <a:ext cx="4091515"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978077" y="273052"/>
            <a:ext cx="679472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034049" y="2438402"/>
            <a:ext cx="4091515"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B32236-FAEC-4EE8-9B97-F73ED08FB541}" type="datetime1">
              <a:rPr lang="en-US" smtClean="0"/>
              <a:t>9/7/2021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EB93A7-4874-442C-8A81-44C6723E2929}" type="slidenum">
              <a:rPr lang="en-US" smtClean="0"/>
              <a:pPr/>
              <a:t>‹#›</a:t>
            </a:fld>
            <a:endParaRPr lang="en-US"/>
          </a:p>
        </p:txBody>
      </p:sp>
    </p:spTree>
    <p:extLst>
      <p:ext uri="{BB962C8B-B14F-4D97-AF65-F5344CB8AC3E}">
        <p14:creationId xmlns:p14="http://schemas.microsoft.com/office/powerpoint/2010/main" val="171039525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84341" y="228600"/>
            <a:ext cx="7768477"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2051157" y="1143000"/>
            <a:ext cx="8234845"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284341" y="5810250"/>
            <a:ext cx="7768477"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0B599B-D4E4-4A08-B91F-D954D3D20BA0}" type="datetime1">
              <a:rPr lang="en-US" smtClean="0"/>
              <a:t>9/7/2021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EB93A7-4874-442C-8A81-44C6723E2929}" type="slidenum">
              <a:rPr lang="en-US" smtClean="0"/>
              <a:pPr/>
              <a:t>‹#›</a:t>
            </a:fld>
            <a:endParaRPr lang="en-US"/>
          </a:p>
        </p:txBody>
      </p:sp>
    </p:spTree>
    <p:extLst>
      <p:ext uri="{BB962C8B-B14F-4D97-AF65-F5344CB8AC3E}">
        <p14:creationId xmlns:p14="http://schemas.microsoft.com/office/powerpoint/2010/main" val="143933848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AC33FD-FA7B-476C-9707-3FEBEE8F711D}" type="datetime1">
              <a:rPr lang="en-US" smtClean="0"/>
              <a:t>9/7/2021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B93A7-4874-442C-8A81-44C6723E2929}" type="slidenum">
              <a:rPr lang="en-US" smtClean="0"/>
              <a:pPr/>
              <a:t>‹#›</a:t>
            </a:fld>
            <a:endParaRPr lang="en-US"/>
          </a:p>
        </p:txBody>
      </p:sp>
    </p:spTree>
    <p:extLst>
      <p:ext uri="{BB962C8B-B14F-4D97-AF65-F5344CB8AC3E}">
        <p14:creationId xmlns:p14="http://schemas.microsoft.com/office/powerpoint/2010/main" val="132833439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16444" y="274640"/>
            <a:ext cx="2798207"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1824" y="274640"/>
            <a:ext cx="8187346"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89173F-14B1-434E-A668-5B6F27553E9B}" type="datetime1">
              <a:rPr lang="en-US" smtClean="0"/>
              <a:t>9/7/2021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B93A7-4874-442C-8A81-44C6723E2929}" type="slidenum">
              <a:rPr lang="en-US" smtClean="0"/>
              <a:pPr/>
              <a:t>‹#›</a:t>
            </a:fld>
            <a:endParaRPr lang="en-US"/>
          </a:p>
        </p:txBody>
      </p:sp>
    </p:spTree>
    <p:extLst>
      <p:ext uri="{BB962C8B-B14F-4D97-AF65-F5344CB8AC3E}">
        <p14:creationId xmlns:p14="http://schemas.microsoft.com/office/powerpoint/2010/main" val="1644597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6321875" y="1600202"/>
            <a:ext cx="5492776" cy="4525963"/>
          </a:xfrm>
        </p:spPr>
        <p:txBody>
          <a:bodyPr/>
          <a:lstStyle>
            <a:lvl1pPr>
              <a:defRPr sz="2448"/>
            </a:lvl1pPr>
            <a:lvl2pPr>
              <a:defRPr sz="1632"/>
            </a:lvl2pPr>
            <a:lvl3pPr>
              <a:defRPr sz="1632"/>
            </a:lvl3pPr>
            <a:lvl4pPr>
              <a:defRPr sz="1632"/>
            </a:lvl4pPr>
            <a:lvl5pPr>
              <a:defRPr sz="1632"/>
            </a:lvl5pPr>
            <a:lvl6pPr>
              <a:defRPr sz="1632"/>
            </a:lvl6pPr>
            <a:lvl7pPr>
              <a:defRPr sz="1632"/>
            </a:lvl7pPr>
            <a:lvl8pPr>
              <a:defRPr sz="1632"/>
            </a:lvl8pPr>
            <a:lvl9pPr>
              <a:defRPr sz="163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F5B8EF4-9AFD-4E27-A7F9-278D604E4A7C}" type="datetime1">
              <a:rPr lang="en-US" smtClean="0"/>
              <a:t>9/7/2021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EB93A7-4874-442C-8A81-44C6723E2929}" type="slidenum">
              <a:rPr lang="en-US" smtClean="0"/>
              <a:pPr/>
              <a:t>‹#›</a:t>
            </a:fld>
            <a:endParaRPr lang="en-US"/>
          </a:p>
        </p:txBody>
      </p:sp>
      <p:sp>
        <p:nvSpPr>
          <p:cNvPr id="9" name="Content Placeholder 8"/>
          <p:cNvSpPr>
            <a:spLocks noGrp="1"/>
          </p:cNvSpPr>
          <p:nvPr>
            <p:ph sz="quarter" idx="13"/>
          </p:nvPr>
        </p:nvSpPr>
        <p:spPr>
          <a:xfrm>
            <a:off x="497459" y="1600200"/>
            <a:ext cx="5496922"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21824" y="1600200"/>
            <a:ext cx="5494936" cy="609600"/>
          </a:xfrm>
        </p:spPr>
        <p:txBody>
          <a:bodyPr anchor="b">
            <a:noAutofit/>
          </a:bodyPr>
          <a:lstStyle>
            <a:lvl1pPr marL="0" indent="0" algn="ctr">
              <a:buNone/>
              <a:defRPr sz="2448" b="0"/>
            </a:lvl1pPr>
            <a:lvl2pPr marL="466390" indent="0">
              <a:buNone/>
              <a:defRPr sz="2040" b="1"/>
            </a:lvl2pPr>
            <a:lvl3pPr marL="932779" indent="0">
              <a:buNone/>
              <a:defRPr sz="1836" b="1"/>
            </a:lvl3pPr>
            <a:lvl4pPr marL="1399169" indent="0">
              <a:buNone/>
              <a:defRPr sz="1632" b="1"/>
            </a:lvl4pPr>
            <a:lvl5pPr marL="1865559" indent="0">
              <a:buNone/>
              <a:defRPr sz="1632" b="1"/>
            </a:lvl5pPr>
            <a:lvl6pPr marL="2331949" indent="0">
              <a:buNone/>
              <a:defRPr sz="1632" b="1"/>
            </a:lvl6pPr>
            <a:lvl7pPr marL="2798338" indent="0">
              <a:buNone/>
              <a:defRPr sz="1632" b="1"/>
            </a:lvl7pPr>
            <a:lvl8pPr marL="3264728" indent="0">
              <a:buNone/>
              <a:defRPr sz="1632" b="1"/>
            </a:lvl8pPr>
            <a:lvl9pPr marL="3731118" indent="0">
              <a:buNone/>
              <a:defRPr sz="1632" b="1"/>
            </a:lvl9pPr>
          </a:lstStyle>
          <a:p>
            <a:pPr lvl="0"/>
            <a:r>
              <a:rPr lang="en-US"/>
              <a:t>Click to edit Master text styles</a:t>
            </a:r>
          </a:p>
        </p:txBody>
      </p:sp>
      <p:sp>
        <p:nvSpPr>
          <p:cNvPr id="5" name="Text Placeholder 4"/>
          <p:cNvSpPr>
            <a:spLocks noGrp="1"/>
          </p:cNvSpPr>
          <p:nvPr>
            <p:ph type="body" sz="quarter" idx="3"/>
          </p:nvPr>
        </p:nvSpPr>
        <p:spPr>
          <a:xfrm>
            <a:off x="6321876" y="1600200"/>
            <a:ext cx="5497094" cy="609600"/>
          </a:xfrm>
        </p:spPr>
        <p:txBody>
          <a:bodyPr anchor="b">
            <a:noAutofit/>
          </a:bodyPr>
          <a:lstStyle>
            <a:lvl1pPr marL="0" indent="0" algn="ctr">
              <a:buNone/>
              <a:defRPr sz="2448" b="0"/>
            </a:lvl1pPr>
            <a:lvl2pPr marL="466390" indent="0">
              <a:buNone/>
              <a:defRPr sz="2040" b="1"/>
            </a:lvl2pPr>
            <a:lvl3pPr marL="932779" indent="0">
              <a:buNone/>
              <a:defRPr sz="1836" b="1"/>
            </a:lvl3pPr>
            <a:lvl4pPr marL="1399169" indent="0">
              <a:buNone/>
              <a:defRPr sz="1632" b="1"/>
            </a:lvl4pPr>
            <a:lvl5pPr marL="1865559" indent="0">
              <a:buNone/>
              <a:defRPr sz="1632" b="1"/>
            </a:lvl5pPr>
            <a:lvl6pPr marL="2331949" indent="0">
              <a:buNone/>
              <a:defRPr sz="1632" b="1"/>
            </a:lvl6pPr>
            <a:lvl7pPr marL="2798338" indent="0">
              <a:buNone/>
              <a:defRPr sz="1632" b="1"/>
            </a:lvl7pPr>
            <a:lvl8pPr marL="3264728" indent="0">
              <a:buNone/>
              <a:defRPr sz="1632" b="1"/>
            </a:lvl8pPr>
            <a:lvl9pPr marL="3731118" indent="0">
              <a:buNone/>
              <a:defRPr sz="1632" b="1"/>
            </a:lvl9pPr>
          </a:lstStyle>
          <a:p>
            <a:pPr lvl="0"/>
            <a:r>
              <a:rPr lang="en-US"/>
              <a:t>Click to edit Master text styles</a:t>
            </a:r>
          </a:p>
        </p:txBody>
      </p:sp>
      <p:sp>
        <p:nvSpPr>
          <p:cNvPr id="7" name="Date Placeholder 6"/>
          <p:cNvSpPr>
            <a:spLocks noGrp="1"/>
          </p:cNvSpPr>
          <p:nvPr>
            <p:ph type="dt" sz="half" idx="10"/>
          </p:nvPr>
        </p:nvSpPr>
        <p:spPr/>
        <p:txBody>
          <a:bodyPr/>
          <a:lstStyle/>
          <a:p>
            <a:fld id="{4BAFF80E-4105-45D9-902A-0A3192F167C2}" type="datetime1">
              <a:rPr lang="en-US" smtClean="0"/>
              <a:t>9/7/2021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EB93A7-4874-442C-8A81-44C6723E2929}" type="slidenum">
              <a:rPr lang="en-US" smtClean="0"/>
              <a:pPr/>
              <a:t>‹#›</a:t>
            </a:fld>
            <a:endParaRPr lang="en-US"/>
          </a:p>
        </p:txBody>
      </p:sp>
      <p:sp>
        <p:nvSpPr>
          <p:cNvPr id="11" name="Content Placeholder 10"/>
          <p:cNvSpPr>
            <a:spLocks noGrp="1"/>
          </p:cNvSpPr>
          <p:nvPr>
            <p:ph sz="quarter" idx="13"/>
          </p:nvPr>
        </p:nvSpPr>
        <p:spPr>
          <a:xfrm>
            <a:off x="621824" y="2212848"/>
            <a:ext cx="5496922"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6355039" y="2212850"/>
            <a:ext cx="5496922"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03E2DB9-485E-49A0-977E-8B17D242D3F1}" type="datetime1">
              <a:rPr lang="en-US" smtClean="0"/>
              <a:t>9/7/2021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EB93A7-4874-442C-8A81-44C6723E292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17E2F5-BD9A-4481-9B1F-8735ED8D3403}" type="datetime1">
              <a:rPr lang="en-US" smtClean="0"/>
              <a:t>9/7/2021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EB93A7-4874-442C-8A81-44C6723E292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34049" y="266700"/>
            <a:ext cx="4091515" cy="2095500"/>
          </a:xfrm>
        </p:spPr>
        <p:txBody>
          <a:bodyPr anchor="b"/>
          <a:lstStyle>
            <a:lvl1pPr algn="ctr">
              <a:lnSpc>
                <a:spcPct val="100000"/>
              </a:lnSpc>
              <a:defRPr sz="2856"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978077" y="273052"/>
            <a:ext cx="6794721" cy="5853113"/>
          </a:xfrm>
        </p:spPr>
        <p:txBody>
          <a:bodyPr/>
          <a:lstStyle>
            <a:lvl1pPr>
              <a:defRPr sz="3264"/>
            </a:lvl1pPr>
            <a:lvl2pPr>
              <a:defRPr sz="2856"/>
            </a:lvl2pPr>
            <a:lvl3pPr>
              <a:defRPr sz="2448"/>
            </a:lvl3pPr>
            <a:lvl4pPr>
              <a:defRPr sz="2040"/>
            </a:lvl4pPr>
            <a:lvl5pPr>
              <a:defRPr sz="2040"/>
            </a:lvl5pPr>
            <a:lvl6pPr>
              <a:defRPr sz="2040"/>
            </a:lvl6pPr>
            <a:lvl7pPr>
              <a:defRPr sz="2040"/>
            </a:lvl7pPr>
            <a:lvl8pPr>
              <a:defRPr sz="2040"/>
            </a:lvl8pPr>
            <a:lvl9pPr>
              <a:defRPr sz="20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034049" y="2438402"/>
            <a:ext cx="4091515" cy="3687763"/>
          </a:xfrm>
        </p:spPr>
        <p:txBody>
          <a:bodyPr>
            <a:normAutofit/>
          </a:bodyPr>
          <a:lstStyle>
            <a:lvl1pPr marL="0" indent="0" algn="ctr">
              <a:lnSpc>
                <a:spcPct val="125000"/>
              </a:lnSpc>
              <a:buNone/>
              <a:defRPr sz="1632"/>
            </a:lvl1pPr>
            <a:lvl2pPr marL="466390" indent="0">
              <a:buNone/>
              <a:defRPr sz="1224"/>
            </a:lvl2pPr>
            <a:lvl3pPr marL="932779" indent="0">
              <a:buNone/>
              <a:defRPr sz="1020"/>
            </a:lvl3pPr>
            <a:lvl4pPr marL="1399169" indent="0">
              <a:buNone/>
              <a:defRPr sz="918"/>
            </a:lvl4pPr>
            <a:lvl5pPr marL="1865559" indent="0">
              <a:buNone/>
              <a:defRPr sz="918"/>
            </a:lvl5pPr>
            <a:lvl6pPr marL="2331949" indent="0">
              <a:buNone/>
              <a:defRPr sz="918"/>
            </a:lvl6pPr>
            <a:lvl7pPr marL="2798338" indent="0">
              <a:buNone/>
              <a:defRPr sz="918"/>
            </a:lvl7pPr>
            <a:lvl8pPr marL="3264728" indent="0">
              <a:buNone/>
              <a:defRPr sz="918"/>
            </a:lvl8pPr>
            <a:lvl9pPr marL="3731118" indent="0">
              <a:buNone/>
              <a:defRPr sz="918"/>
            </a:lvl9pPr>
          </a:lstStyle>
          <a:p>
            <a:pPr lvl="0"/>
            <a:r>
              <a:rPr lang="en-US"/>
              <a:t>Click to edit Master text styles</a:t>
            </a:r>
          </a:p>
        </p:txBody>
      </p:sp>
      <p:sp>
        <p:nvSpPr>
          <p:cNvPr id="5" name="Date Placeholder 4"/>
          <p:cNvSpPr>
            <a:spLocks noGrp="1"/>
          </p:cNvSpPr>
          <p:nvPr>
            <p:ph type="dt" sz="half" idx="10"/>
          </p:nvPr>
        </p:nvSpPr>
        <p:spPr/>
        <p:txBody>
          <a:bodyPr/>
          <a:lstStyle/>
          <a:p>
            <a:fld id="{84B32236-FAEC-4EE8-9B97-F73ED08FB541}" type="datetime1">
              <a:rPr lang="en-US" smtClean="0"/>
              <a:t>9/7/2021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EB93A7-4874-442C-8A81-44C6723E292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84341" y="228600"/>
            <a:ext cx="7768477" cy="895350"/>
          </a:xfrm>
        </p:spPr>
        <p:txBody>
          <a:bodyPr anchor="b"/>
          <a:lstStyle>
            <a:lvl1pPr algn="ctr">
              <a:lnSpc>
                <a:spcPct val="100000"/>
              </a:lnSpc>
              <a:defRPr sz="2856" b="0"/>
            </a:lvl1pPr>
          </a:lstStyle>
          <a:p>
            <a:r>
              <a:rPr lang="en-US"/>
              <a:t>Click to edit Master title style</a:t>
            </a:r>
            <a:endParaRPr lang="en-US" dirty="0"/>
          </a:p>
        </p:txBody>
      </p:sp>
      <p:sp>
        <p:nvSpPr>
          <p:cNvPr id="3" name="Picture Placeholder 2"/>
          <p:cNvSpPr>
            <a:spLocks noGrp="1"/>
          </p:cNvSpPr>
          <p:nvPr>
            <p:ph type="pic" idx="1"/>
          </p:nvPr>
        </p:nvSpPr>
        <p:spPr>
          <a:xfrm>
            <a:off x="2051157" y="1143000"/>
            <a:ext cx="8234845"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64"/>
            </a:lvl1pPr>
            <a:lvl2pPr marL="466390" indent="0">
              <a:buNone/>
              <a:defRPr sz="2856"/>
            </a:lvl2pPr>
            <a:lvl3pPr marL="932779" indent="0">
              <a:buNone/>
              <a:defRPr sz="2448"/>
            </a:lvl3pPr>
            <a:lvl4pPr marL="1399169" indent="0">
              <a:buNone/>
              <a:defRPr sz="2040"/>
            </a:lvl4pPr>
            <a:lvl5pPr marL="1865559" indent="0">
              <a:buNone/>
              <a:defRPr sz="2040"/>
            </a:lvl5pPr>
            <a:lvl6pPr marL="2331949" indent="0">
              <a:buNone/>
              <a:defRPr sz="2040"/>
            </a:lvl6pPr>
            <a:lvl7pPr marL="2798338" indent="0">
              <a:buNone/>
              <a:defRPr sz="2040"/>
            </a:lvl7pPr>
            <a:lvl8pPr marL="3264728" indent="0">
              <a:buNone/>
              <a:defRPr sz="2040"/>
            </a:lvl8pPr>
            <a:lvl9pPr marL="3731118" indent="0">
              <a:buNone/>
              <a:defRPr sz="2040"/>
            </a:lvl9pPr>
          </a:lstStyle>
          <a:p>
            <a:r>
              <a:rPr lang="en-US"/>
              <a:t>Click icon to add picture</a:t>
            </a:r>
            <a:endParaRPr lang="en-US" dirty="0"/>
          </a:p>
        </p:txBody>
      </p:sp>
      <p:sp>
        <p:nvSpPr>
          <p:cNvPr id="4" name="Text Placeholder 3"/>
          <p:cNvSpPr>
            <a:spLocks noGrp="1"/>
          </p:cNvSpPr>
          <p:nvPr>
            <p:ph type="body" sz="half" idx="2"/>
          </p:nvPr>
        </p:nvSpPr>
        <p:spPr>
          <a:xfrm>
            <a:off x="2284341" y="5810250"/>
            <a:ext cx="7768477" cy="533400"/>
          </a:xfrm>
        </p:spPr>
        <p:txBody>
          <a:bodyPr>
            <a:normAutofit/>
          </a:bodyPr>
          <a:lstStyle>
            <a:lvl1pPr marL="0" indent="0" algn="ctr">
              <a:buNone/>
              <a:defRPr sz="1632"/>
            </a:lvl1pPr>
            <a:lvl2pPr marL="466390" indent="0">
              <a:buNone/>
              <a:defRPr sz="1224"/>
            </a:lvl2pPr>
            <a:lvl3pPr marL="932779" indent="0">
              <a:buNone/>
              <a:defRPr sz="1020"/>
            </a:lvl3pPr>
            <a:lvl4pPr marL="1399169" indent="0">
              <a:buNone/>
              <a:defRPr sz="918"/>
            </a:lvl4pPr>
            <a:lvl5pPr marL="1865559" indent="0">
              <a:buNone/>
              <a:defRPr sz="918"/>
            </a:lvl5pPr>
            <a:lvl6pPr marL="2331949" indent="0">
              <a:buNone/>
              <a:defRPr sz="918"/>
            </a:lvl6pPr>
            <a:lvl7pPr marL="2798338" indent="0">
              <a:buNone/>
              <a:defRPr sz="918"/>
            </a:lvl7pPr>
            <a:lvl8pPr marL="3264728" indent="0">
              <a:buNone/>
              <a:defRPr sz="918"/>
            </a:lvl8pPr>
            <a:lvl9pPr marL="3731118" indent="0">
              <a:buNone/>
              <a:defRPr sz="918"/>
            </a:lvl9pPr>
          </a:lstStyle>
          <a:p>
            <a:pPr lvl="0"/>
            <a:r>
              <a:rPr lang="en-US"/>
              <a:t>Click to edit Master text styles</a:t>
            </a:r>
          </a:p>
        </p:txBody>
      </p:sp>
      <p:sp>
        <p:nvSpPr>
          <p:cNvPr id="5" name="Date Placeholder 4"/>
          <p:cNvSpPr>
            <a:spLocks noGrp="1"/>
          </p:cNvSpPr>
          <p:nvPr>
            <p:ph type="dt" sz="half" idx="10"/>
          </p:nvPr>
        </p:nvSpPr>
        <p:spPr/>
        <p:txBody>
          <a:bodyPr/>
          <a:lstStyle/>
          <a:p>
            <a:fld id="{5E0B599B-D4E4-4A08-B91F-D954D3D20BA0}" type="datetime1">
              <a:rPr lang="en-US" smtClean="0"/>
              <a:t>9/7/2021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EB93A7-4874-442C-8A81-44C6723E292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1824" y="0"/>
            <a:ext cx="11192828"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621824" y="1600202"/>
            <a:ext cx="11192828"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654594" y="6356352"/>
            <a:ext cx="2837071" cy="365125"/>
          </a:xfrm>
          <a:prstGeom prst="rect">
            <a:avLst/>
          </a:prstGeom>
        </p:spPr>
        <p:txBody>
          <a:bodyPr vert="horz" lIns="91440" tIns="45720" rIns="45720" bIns="45720" rtlCol="0" anchor="ctr"/>
          <a:lstStyle>
            <a:lvl1pPr algn="r">
              <a:defRPr sz="1224">
                <a:solidFill>
                  <a:schemeClr val="tx1">
                    <a:lumMod val="65000"/>
                    <a:lumOff val="35000"/>
                  </a:schemeClr>
                </a:solidFill>
                <a:latin typeface="Century Gothic" pitchFamily="34" charset="0"/>
              </a:defRPr>
            </a:lvl1pPr>
          </a:lstStyle>
          <a:p>
            <a:fld id="{C3292166-7F55-4631-A0D5-3BE88CEB51EA}" type="datetime1">
              <a:rPr lang="en-US" smtClean="0"/>
              <a:t>9/7/2021</a:t>
            </a:fld>
            <a:endParaRPr lang="en-US"/>
          </a:p>
        </p:txBody>
      </p:sp>
      <p:sp>
        <p:nvSpPr>
          <p:cNvPr id="5" name="Footer Placeholder 4"/>
          <p:cNvSpPr>
            <a:spLocks noGrp="1"/>
          </p:cNvSpPr>
          <p:nvPr>
            <p:ph type="ftr" sz="quarter" idx="3"/>
          </p:nvPr>
        </p:nvSpPr>
        <p:spPr>
          <a:xfrm>
            <a:off x="896510" y="6356352"/>
            <a:ext cx="3873444" cy="365125"/>
          </a:xfrm>
          <a:prstGeom prst="rect">
            <a:avLst/>
          </a:prstGeom>
        </p:spPr>
        <p:txBody>
          <a:bodyPr vert="horz" lIns="45720" tIns="45720" rIns="91440" bIns="45720" rtlCol="0" anchor="ctr"/>
          <a:lstStyle>
            <a:lvl1pPr algn="l">
              <a:defRPr sz="1224">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11619452" y="6356352"/>
            <a:ext cx="764325" cy="365125"/>
          </a:xfrm>
          <a:prstGeom prst="rect">
            <a:avLst/>
          </a:prstGeom>
        </p:spPr>
        <p:txBody>
          <a:bodyPr vert="horz" lIns="27432" tIns="45720" rIns="45720" bIns="45720" rtlCol="0" anchor="ctr"/>
          <a:lstStyle>
            <a:lvl1pPr algn="l">
              <a:defRPr sz="1224">
                <a:solidFill>
                  <a:schemeClr val="tx1">
                    <a:lumMod val="65000"/>
                    <a:lumOff val="35000"/>
                  </a:schemeClr>
                </a:solidFill>
                <a:latin typeface="Century Gothic" pitchFamily="34" charset="0"/>
              </a:defRPr>
            </a:lvl1pPr>
          </a:lstStyle>
          <a:p>
            <a:fld id="{01EB93A7-4874-442C-8A81-44C6723E2929}" type="slidenum">
              <a:rPr lang="en-US" smtClean="0"/>
              <a:pPr/>
              <a:t>‹#›</a:t>
            </a:fld>
            <a:endParaRPr lang="en-US"/>
          </a:p>
        </p:txBody>
      </p:sp>
      <p:sp>
        <p:nvSpPr>
          <p:cNvPr id="7" name="Oval 6"/>
          <p:cNvSpPr/>
          <p:nvPr/>
        </p:nvSpPr>
        <p:spPr>
          <a:xfrm>
            <a:off x="11503142" y="6499384"/>
            <a:ext cx="115295"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32779" rtl="0" eaLnBrk="1" latinLnBrk="0" hangingPunct="1"/>
            <a:endParaRPr lang="en-US" sz="1836" kern="1200">
              <a:solidFill>
                <a:schemeClr val="lt1"/>
              </a:solidFill>
              <a:latin typeface="+mn-lt"/>
              <a:ea typeface="+mn-ea"/>
              <a:cs typeface="+mn-cs"/>
            </a:endParaRPr>
          </a:p>
        </p:txBody>
      </p:sp>
      <p:sp>
        <p:nvSpPr>
          <p:cNvPr id="8" name="Oval 7"/>
          <p:cNvSpPr/>
          <p:nvPr/>
        </p:nvSpPr>
        <p:spPr>
          <a:xfrm>
            <a:off x="774043" y="6499384"/>
            <a:ext cx="115295"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ctr" defTabSz="932779" rtl="0" eaLnBrk="1" latinLnBrk="0" hangingPunct="1">
        <a:lnSpc>
          <a:spcPts val="5917"/>
        </a:lnSpc>
        <a:spcBef>
          <a:spcPct val="0"/>
        </a:spcBef>
        <a:buNone/>
        <a:defRPr sz="5509"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9792" indent="-349792" algn="l" defTabSz="932779" rtl="0" eaLnBrk="1" latinLnBrk="0" hangingPunct="1">
        <a:spcBef>
          <a:spcPct val="20000"/>
        </a:spcBef>
        <a:buFont typeface="Arial" pitchFamily="34" charset="0"/>
        <a:buChar char="•"/>
        <a:defRPr sz="2448" kern="1200">
          <a:solidFill>
            <a:schemeClr val="tx1">
              <a:lumMod val="50000"/>
              <a:lumOff val="50000"/>
            </a:schemeClr>
          </a:solidFill>
          <a:latin typeface="+mj-lt"/>
          <a:ea typeface="+mn-ea"/>
          <a:cs typeface="+mn-cs"/>
        </a:defRPr>
      </a:lvl1pPr>
      <a:lvl2pPr marL="757883" indent="-291494" algn="l" defTabSz="932779" rtl="0" eaLnBrk="1" latinLnBrk="0" hangingPunct="1">
        <a:spcBef>
          <a:spcPct val="20000"/>
        </a:spcBef>
        <a:buFont typeface="Courier New" pitchFamily="49" charset="0"/>
        <a:buChar char="o"/>
        <a:defRPr sz="1632" kern="1200">
          <a:solidFill>
            <a:schemeClr val="tx1">
              <a:lumMod val="50000"/>
              <a:lumOff val="50000"/>
            </a:schemeClr>
          </a:solidFill>
          <a:latin typeface="+mj-lt"/>
          <a:ea typeface="+mn-ea"/>
          <a:cs typeface="+mn-cs"/>
        </a:defRPr>
      </a:lvl2pPr>
      <a:lvl3pPr marL="1165974" indent="-233195" algn="l" defTabSz="932779" rtl="0" eaLnBrk="1" latinLnBrk="0" hangingPunct="1">
        <a:spcBef>
          <a:spcPct val="20000"/>
        </a:spcBef>
        <a:buFont typeface="Arial" pitchFamily="34" charset="0"/>
        <a:buChar char="•"/>
        <a:defRPr sz="1632" kern="1200">
          <a:solidFill>
            <a:schemeClr val="tx1">
              <a:lumMod val="50000"/>
              <a:lumOff val="50000"/>
            </a:schemeClr>
          </a:solidFill>
          <a:latin typeface="+mj-lt"/>
          <a:ea typeface="+mn-ea"/>
          <a:cs typeface="+mn-cs"/>
        </a:defRPr>
      </a:lvl3pPr>
      <a:lvl4pPr marL="1632364" indent="-233195" algn="l" defTabSz="932779" rtl="0" eaLnBrk="1" latinLnBrk="0" hangingPunct="1">
        <a:spcBef>
          <a:spcPct val="20000"/>
        </a:spcBef>
        <a:buFont typeface="Courier New" pitchFamily="49" charset="0"/>
        <a:buChar char="o"/>
        <a:defRPr sz="1632" kern="1200">
          <a:solidFill>
            <a:schemeClr val="tx1">
              <a:lumMod val="50000"/>
              <a:lumOff val="50000"/>
            </a:schemeClr>
          </a:solidFill>
          <a:latin typeface="+mj-lt"/>
          <a:ea typeface="+mn-ea"/>
          <a:cs typeface="+mn-cs"/>
        </a:defRPr>
      </a:lvl4pPr>
      <a:lvl5pPr marL="2098754" indent="-233195" algn="l" defTabSz="932779" rtl="0" eaLnBrk="1" latinLnBrk="0" hangingPunct="1">
        <a:spcBef>
          <a:spcPct val="20000"/>
        </a:spcBef>
        <a:buFont typeface="Arial" pitchFamily="34" charset="0"/>
        <a:buChar char="•"/>
        <a:defRPr sz="1632" kern="1200">
          <a:solidFill>
            <a:schemeClr val="tx1">
              <a:lumMod val="50000"/>
              <a:lumOff val="50000"/>
            </a:schemeClr>
          </a:solidFill>
          <a:latin typeface="+mj-lt"/>
          <a:ea typeface="+mn-ea"/>
          <a:cs typeface="+mn-cs"/>
        </a:defRPr>
      </a:lvl5pPr>
      <a:lvl6pPr marL="2565143" indent="-233195" algn="l" defTabSz="932779" rtl="0" eaLnBrk="1" latinLnBrk="0" hangingPunct="1">
        <a:spcBef>
          <a:spcPct val="20000"/>
        </a:spcBef>
        <a:buFont typeface="Courier New" pitchFamily="49" charset="0"/>
        <a:buChar char="o"/>
        <a:defRPr sz="1632" kern="1200">
          <a:solidFill>
            <a:schemeClr val="tx1">
              <a:lumMod val="50000"/>
              <a:lumOff val="50000"/>
            </a:schemeClr>
          </a:solidFill>
          <a:latin typeface="+mj-lt"/>
          <a:ea typeface="+mn-ea"/>
          <a:cs typeface="+mn-cs"/>
        </a:defRPr>
      </a:lvl6pPr>
      <a:lvl7pPr marL="3031533" indent="-233195" algn="l" defTabSz="932779" rtl="0" eaLnBrk="1" latinLnBrk="0" hangingPunct="1">
        <a:spcBef>
          <a:spcPct val="20000"/>
        </a:spcBef>
        <a:buFont typeface="Arial" pitchFamily="34" charset="0"/>
        <a:buChar char="•"/>
        <a:defRPr sz="1632" kern="1200">
          <a:solidFill>
            <a:schemeClr val="tx1">
              <a:lumMod val="50000"/>
              <a:lumOff val="50000"/>
            </a:schemeClr>
          </a:solidFill>
          <a:latin typeface="+mj-lt"/>
          <a:ea typeface="+mn-ea"/>
          <a:cs typeface="+mn-cs"/>
        </a:defRPr>
      </a:lvl7pPr>
      <a:lvl8pPr marL="3497923" indent="-233195" algn="l" defTabSz="932779" rtl="0" eaLnBrk="1" latinLnBrk="0" hangingPunct="1">
        <a:spcBef>
          <a:spcPct val="20000"/>
        </a:spcBef>
        <a:buFont typeface="Courier New" pitchFamily="49" charset="0"/>
        <a:buChar char="o"/>
        <a:defRPr sz="1632" kern="1200">
          <a:solidFill>
            <a:schemeClr val="tx1">
              <a:lumMod val="50000"/>
              <a:lumOff val="50000"/>
            </a:schemeClr>
          </a:solidFill>
          <a:latin typeface="+mj-lt"/>
          <a:ea typeface="+mn-ea"/>
          <a:cs typeface="+mn-cs"/>
        </a:defRPr>
      </a:lvl8pPr>
      <a:lvl9pPr marL="3964313" indent="-233195" algn="l" defTabSz="932779" rtl="0" eaLnBrk="1" latinLnBrk="0" hangingPunct="1">
        <a:spcBef>
          <a:spcPct val="20000"/>
        </a:spcBef>
        <a:buFont typeface="Arial" pitchFamily="34" charset="0"/>
        <a:buChar char="•"/>
        <a:defRPr sz="1632" kern="1200">
          <a:solidFill>
            <a:schemeClr val="tx1">
              <a:lumMod val="50000"/>
              <a:lumOff val="50000"/>
            </a:schemeClr>
          </a:solidFill>
          <a:latin typeface="+mj-lt"/>
          <a:ea typeface="+mn-ea"/>
          <a:cs typeface="+mn-cs"/>
        </a:defRPr>
      </a:lvl9pPr>
    </p:bodyStyle>
    <p:otherStyle>
      <a:defPPr>
        <a:defRPr lang="en-US"/>
      </a:defPPr>
      <a:lvl1pPr marL="0" algn="l" defTabSz="932779" rtl="0" eaLnBrk="1" latinLnBrk="0" hangingPunct="1">
        <a:defRPr sz="1836" kern="1200">
          <a:solidFill>
            <a:schemeClr val="tx1"/>
          </a:solidFill>
          <a:latin typeface="+mn-lt"/>
          <a:ea typeface="+mn-ea"/>
          <a:cs typeface="+mn-cs"/>
        </a:defRPr>
      </a:lvl1pPr>
      <a:lvl2pPr marL="466390" algn="l" defTabSz="932779" rtl="0" eaLnBrk="1" latinLnBrk="0" hangingPunct="1">
        <a:defRPr sz="1836" kern="1200">
          <a:solidFill>
            <a:schemeClr val="tx1"/>
          </a:solidFill>
          <a:latin typeface="+mn-lt"/>
          <a:ea typeface="+mn-ea"/>
          <a:cs typeface="+mn-cs"/>
        </a:defRPr>
      </a:lvl2pPr>
      <a:lvl3pPr marL="932779" algn="l" defTabSz="932779" rtl="0" eaLnBrk="1" latinLnBrk="0" hangingPunct="1">
        <a:defRPr sz="1836" kern="1200">
          <a:solidFill>
            <a:schemeClr val="tx1"/>
          </a:solidFill>
          <a:latin typeface="+mn-lt"/>
          <a:ea typeface="+mn-ea"/>
          <a:cs typeface="+mn-cs"/>
        </a:defRPr>
      </a:lvl3pPr>
      <a:lvl4pPr marL="1399169" algn="l" defTabSz="932779" rtl="0" eaLnBrk="1" latinLnBrk="0" hangingPunct="1">
        <a:defRPr sz="1836" kern="1200">
          <a:solidFill>
            <a:schemeClr val="tx1"/>
          </a:solidFill>
          <a:latin typeface="+mn-lt"/>
          <a:ea typeface="+mn-ea"/>
          <a:cs typeface="+mn-cs"/>
        </a:defRPr>
      </a:lvl4pPr>
      <a:lvl5pPr marL="1865559" algn="l" defTabSz="932779" rtl="0" eaLnBrk="1" latinLnBrk="0" hangingPunct="1">
        <a:defRPr sz="1836" kern="1200">
          <a:solidFill>
            <a:schemeClr val="tx1"/>
          </a:solidFill>
          <a:latin typeface="+mn-lt"/>
          <a:ea typeface="+mn-ea"/>
          <a:cs typeface="+mn-cs"/>
        </a:defRPr>
      </a:lvl5pPr>
      <a:lvl6pPr marL="2331949" algn="l" defTabSz="932779" rtl="0" eaLnBrk="1" latinLnBrk="0" hangingPunct="1">
        <a:defRPr sz="1836" kern="1200">
          <a:solidFill>
            <a:schemeClr val="tx1"/>
          </a:solidFill>
          <a:latin typeface="+mn-lt"/>
          <a:ea typeface="+mn-ea"/>
          <a:cs typeface="+mn-cs"/>
        </a:defRPr>
      </a:lvl6pPr>
      <a:lvl7pPr marL="2798338" algn="l" defTabSz="932779" rtl="0" eaLnBrk="1" latinLnBrk="0" hangingPunct="1">
        <a:defRPr sz="1836" kern="1200">
          <a:solidFill>
            <a:schemeClr val="tx1"/>
          </a:solidFill>
          <a:latin typeface="+mn-lt"/>
          <a:ea typeface="+mn-ea"/>
          <a:cs typeface="+mn-cs"/>
        </a:defRPr>
      </a:lvl7pPr>
      <a:lvl8pPr marL="3264728" algn="l" defTabSz="932779" rtl="0" eaLnBrk="1" latinLnBrk="0" hangingPunct="1">
        <a:defRPr sz="1836" kern="1200">
          <a:solidFill>
            <a:schemeClr val="tx1"/>
          </a:solidFill>
          <a:latin typeface="+mn-lt"/>
          <a:ea typeface="+mn-ea"/>
          <a:cs typeface="+mn-cs"/>
        </a:defRPr>
      </a:lvl8pPr>
      <a:lvl9pPr marL="3731118" algn="l" defTabSz="932779" rtl="0" eaLnBrk="1" latinLnBrk="0" hangingPunct="1">
        <a:defRPr sz="1836"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1824" y="0"/>
            <a:ext cx="11192828"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621824" y="1600202"/>
            <a:ext cx="11192828"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654594" y="6356352"/>
            <a:ext cx="2837071"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C3292166-7F55-4631-A0D5-3BE88CEB51EA}" type="datetime1">
              <a:rPr lang="en-US" smtClean="0"/>
              <a:t>9/7/2021</a:t>
            </a:fld>
            <a:endParaRPr lang="en-US"/>
          </a:p>
        </p:txBody>
      </p:sp>
      <p:sp>
        <p:nvSpPr>
          <p:cNvPr id="5" name="Footer Placeholder 4"/>
          <p:cNvSpPr>
            <a:spLocks noGrp="1"/>
          </p:cNvSpPr>
          <p:nvPr>
            <p:ph type="ftr" sz="quarter" idx="3"/>
          </p:nvPr>
        </p:nvSpPr>
        <p:spPr>
          <a:xfrm>
            <a:off x="896510" y="6356352"/>
            <a:ext cx="3873444"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11619452" y="6356352"/>
            <a:ext cx="76432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01EB93A7-4874-442C-8A81-44C6723E2929}" type="slidenum">
              <a:rPr lang="en-US" smtClean="0"/>
              <a:pPr/>
              <a:t>‹#›</a:t>
            </a:fld>
            <a:endParaRPr lang="en-US"/>
          </a:p>
        </p:txBody>
      </p:sp>
      <p:sp>
        <p:nvSpPr>
          <p:cNvPr id="7" name="Oval 6"/>
          <p:cNvSpPr/>
          <p:nvPr/>
        </p:nvSpPr>
        <p:spPr>
          <a:xfrm>
            <a:off x="11503142" y="6499384"/>
            <a:ext cx="115295"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774043" y="6499384"/>
            <a:ext cx="115295"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629305550"/>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3000">
              <a:schemeClr val="bg1">
                <a:tint val="80000"/>
                <a:satMod val="250000"/>
              </a:schemeClr>
            </a:gs>
            <a:gs pos="76000">
              <a:schemeClr val="bg1">
                <a:tint val="90000"/>
                <a:shade val="90000"/>
                <a:satMod val="200000"/>
              </a:schemeClr>
            </a:gs>
            <a:gs pos="92000">
              <a:schemeClr val="bg1">
                <a:tint val="90000"/>
                <a:shade val="70000"/>
                <a:satMod val="2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1824" y="0"/>
            <a:ext cx="11192828"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621824" y="1600202"/>
            <a:ext cx="11192828"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654594" y="6356352"/>
            <a:ext cx="2837071"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C3292166-7F55-4631-A0D5-3BE88CEB51EA}" type="datetime1">
              <a:rPr lang="en-US" smtClean="0"/>
              <a:t>9/7/2021</a:t>
            </a:fld>
            <a:endParaRPr lang="en-US"/>
          </a:p>
        </p:txBody>
      </p:sp>
      <p:sp>
        <p:nvSpPr>
          <p:cNvPr id="5" name="Footer Placeholder 4"/>
          <p:cNvSpPr>
            <a:spLocks noGrp="1"/>
          </p:cNvSpPr>
          <p:nvPr>
            <p:ph type="ftr" sz="quarter" idx="3"/>
          </p:nvPr>
        </p:nvSpPr>
        <p:spPr>
          <a:xfrm>
            <a:off x="896510" y="6356352"/>
            <a:ext cx="3873444"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11619452" y="6356352"/>
            <a:ext cx="76432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01EB93A7-4874-442C-8A81-44C6723E2929}" type="slidenum">
              <a:rPr lang="en-US" smtClean="0"/>
              <a:pPr/>
              <a:t>‹#›</a:t>
            </a:fld>
            <a:endParaRPr lang="en-US"/>
          </a:p>
        </p:txBody>
      </p:sp>
      <p:sp>
        <p:nvSpPr>
          <p:cNvPr id="7" name="Oval 6"/>
          <p:cNvSpPr/>
          <p:nvPr/>
        </p:nvSpPr>
        <p:spPr>
          <a:xfrm>
            <a:off x="11503142" y="6499384"/>
            <a:ext cx="115295"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774043" y="6499384"/>
            <a:ext cx="115295"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0008351"/>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sdf.gov.s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grants@sdf.gov.sl" TargetMode="External"/><Relationship Id="rId2" Type="http://schemas.openxmlformats.org/officeDocument/2006/relationships/hyperlink" Target="http://www.sdf.gov.s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sdf.gov.sl/" TargetMode="External"/><Relationship Id="rId2" Type="http://schemas.openxmlformats.org/officeDocument/2006/relationships/hyperlink" Target="mailto:info@sdf.gov.sl" TargetMode="External"/><Relationship Id="rId1" Type="http://schemas.openxmlformats.org/officeDocument/2006/relationships/slideLayout" Target="../slideLayouts/slideLayout2.xml"/><Relationship Id="rId4" Type="http://schemas.openxmlformats.org/officeDocument/2006/relationships/hyperlink" Target="https://www.youtube.com/channel/UCF1eU42-sEQ3pNeAZTXcD1w"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953662" y="4517987"/>
            <a:ext cx="6529149" cy="2020927"/>
          </a:xfrm>
        </p:spPr>
        <p:txBody>
          <a:bodyPr>
            <a:normAutofit/>
          </a:bodyPr>
          <a:lstStyle/>
          <a:p>
            <a:endParaRPr lang="en-US" dirty="0"/>
          </a:p>
          <a:p>
            <a:r>
              <a:rPr lang="en-US" sz="2856" dirty="0">
                <a:solidFill>
                  <a:schemeClr val="tx1"/>
                </a:solidFill>
              </a:rPr>
              <a:t>Round 2 Call Sensitization Tour</a:t>
            </a:r>
          </a:p>
        </p:txBody>
      </p:sp>
      <p:sp>
        <p:nvSpPr>
          <p:cNvPr id="5" name="Slide Number Placeholder 4"/>
          <p:cNvSpPr>
            <a:spLocks noGrp="1"/>
          </p:cNvSpPr>
          <p:nvPr>
            <p:ph type="sldNum" sz="quarter" idx="11"/>
          </p:nvPr>
        </p:nvSpPr>
        <p:spPr/>
        <p:txBody>
          <a:bodyPr/>
          <a:lstStyle/>
          <a:p>
            <a:fld id="{01EB93A7-4874-442C-8A81-44C6723E2929}" type="slidenum">
              <a:rPr lang="en-US" smtClean="0"/>
              <a:pPr/>
              <a:t>1</a:t>
            </a:fld>
            <a:endParaRPr lang="en-US"/>
          </a:p>
        </p:txBody>
      </p:sp>
      <p:sp>
        <p:nvSpPr>
          <p:cNvPr id="8" name="Title 7"/>
          <p:cNvSpPr>
            <a:spLocks noGrp="1"/>
          </p:cNvSpPr>
          <p:nvPr>
            <p:ph type="ctrTitle"/>
          </p:nvPr>
        </p:nvSpPr>
        <p:spPr>
          <a:xfrm>
            <a:off x="932735" y="-1234678"/>
            <a:ext cx="10571004" cy="4352766"/>
          </a:xfrm>
        </p:spPr>
        <p:txBody>
          <a:bodyPr/>
          <a:lstStyle/>
          <a:p>
            <a:r>
              <a:rPr lang="en-US" sz="4488" dirty="0"/>
              <a:t>SKILLS DEVELOPMENT FUND</a:t>
            </a:r>
            <a:r>
              <a:rPr lang="en-US" sz="11731" dirty="0"/>
              <a:t> </a:t>
            </a:r>
            <a:r>
              <a:rPr lang="en-US" sz="4488" dirty="0"/>
              <a:t>SECRETARIAT, MTHE</a:t>
            </a:r>
          </a:p>
        </p:txBody>
      </p:sp>
      <p:sp>
        <p:nvSpPr>
          <p:cNvPr id="2" name="TextBox 1">
            <a:extLst>
              <a:ext uri="{FF2B5EF4-FFF2-40B4-BE49-F238E27FC236}">
                <a16:creationId xmlns:a16="http://schemas.microsoft.com/office/drawing/2014/main" id="{49844252-1F6C-4CB7-8555-8CE622F4E8BD}"/>
              </a:ext>
            </a:extLst>
          </p:cNvPr>
          <p:cNvSpPr txBox="1"/>
          <p:nvPr/>
        </p:nvSpPr>
        <p:spPr>
          <a:xfrm>
            <a:off x="949202" y="3348427"/>
            <a:ext cx="10963814" cy="782971"/>
          </a:xfrm>
          <a:prstGeom prst="rect">
            <a:avLst/>
          </a:prstGeom>
          <a:noFill/>
        </p:spPr>
        <p:txBody>
          <a:bodyPr wrap="square" rtlCol="0">
            <a:spAutoFit/>
          </a:bodyPr>
          <a:lstStyle/>
          <a:p>
            <a:pPr algn="ctr" defTabSz="932779">
              <a:spcBef>
                <a:spcPct val="0"/>
              </a:spcBef>
            </a:pPr>
            <a:r>
              <a:rPr lang="en-US" sz="4488" dirty="0">
                <a:solidFill>
                  <a:schemeClr val="tx2"/>
                </a:solidFill>
                <a:effectLst>
                  <a:outerShdw blurRad="63500" dist="38100" dir="5400000" algn="t" rotWithShape="0">
                    <a:prstClr val="black">
                      <a:alpha val="25000"/>
                    </a:prstClr>
                  </a:outerShdw>
                </a:effectLst>
                <a:ea typeface="+mj-ea"/>
                <a:cs typeface="+mj-cs"/>
              </a:rPr>
              <a:t>Sierra Leone Skills Development Project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1EB93A7-4874-442C-8A81-44C6723E2929}" type="slidenum">
              <a:rPr lang="en-US">
                <a:solidFill>
                  <a:prstClr val="black">
                    <a:lumMod val="65000"/>
                    <a:lumOff val="35000"/>
                  </a:prstClr>
                </a:solidFill>
              </a:rPr>
              <a:pPr/>
              <a:t>10</a:t>
            </a:fld>
            <a:endParaRPr lang="en-US" dirty="0">
              <a:solidFill>
                <a:prstClr val="black">
                  <a:lumMod val="65000"/>
                  <a:lumOff val="35000"/>
                </a:prstClr>
              </a:solidFill>
            </a:endParaRPr>
          </a:p>
        </p:txBody>
      </p:sp>
      <p:sp>
        <p:nvSpPr>
          <p:cNvPr id="2" name="Title 1"/>
          <p:cNvSpPr>
            <a:spLocks noGrp="1"/>
          </p:cNvSpPr>
          <p:nvPr>
            <p:ph type="title" idx="4294967295"/>
          </p:nvPr>
        </p:nvSpPr>
        <p:spPr>
          <a:xfrm>
            <a:off x="540475" y="186320"/>
            <a:ext cx="10972800" cy="709643"/>
          </a:xfrm>
        </p:spPr>
        <p:txBody>
          <a:bodyPr>
            <a:normAutofit fontScale="90000"/>
          </a:bodyPr>
          <a:lstStyle/>
          <a:p>
            <a:r>
              <a:rPr lang="en-US" sz="3200" dirty="0">
                <a:solidFill>
                  <a:srgbClr val="002060"/>
                </a:solidFill>
              </a:rPr>
              <a:t>Concept Note to Proposal Evaluation Movement</a:t>
            </a:r>
          </a:p>
        </p:txBody>
      </p:sp>
      <p:sp>
        <p:nvSpPr>
          <p:cNvPr id="25" name="Rectangle 24">
            <a:extLst>
              <a:ext uri="{FF2B5EF4-FFF2-40B4-BE49-F238E27FC236}">
                <a16:creationId xmlns:a16="http://schemas.microsoft.com/office/drawing/2014/main" id="{D5578C45-7661-1B4C-9529-6795FB26E03D}"/>
              </a:ext>
            </a:extLst>
          </p:cNvPr>
          <p:cNvSpPr/>
          <p:nvPr/>
        </p:nvSpPr>
        <p:spPr>
          <a:xfrm>
            <a:off x="6969734" y="11851624"/>
            <a:ext cx="1167307" cy="769441"/>
          </a:xfrm>
          <a:prstGeom prst="rect">
            <a:avLst/>
          </a:prstGeom>
        </p:spPr>
        <p:txBody>
          <a:bodyPr wrap="none" anchor="ctr">
            <a:spAutoFit/>
          </a:bodyPr>
          <a:lstStyle/>
          <a:p>
            <a:pPr algn="ctr" defTabSz="1828434"/>
            <a:r>
              <a:rPr lang="en-US" sz="4400" b="1" dirty="0">
                <a:solidFill>
                  <a:srgbClr val="FFFFFF"/>
                </a:solidFill>
                <a:latin typeface="Montserrat" pitchFamily="2" charset="77"/>
                <a:ea typeface="Roboto" panose="02000000000000000000" pitchFamily="2" charset="0"/>
              </a:rPr>
              <a:t>10%</a:t>
            </a:r>
            <a:endParaRPr lang="en-US" sz="2000" dirty="0">
              <a:solidFill>
                <a:srgbClr val="FFFFFF"/>
              </a:solidFill>
              <a:latin typeface="Calibri" panose="020F0502020204030204"/>
            </a:endParaRPr>
          </a:p>
        </p:txBody>
      </p:sp>
      <p:sp>
        <p:nvSpPr>
          <p:cNvPr id="26" name="Subtitle 2">
            <a:extLst>
              <a:ext uri="{FF2B5EF4-FFF2-40B4-BE49-F238E27FC236}">
                <a16:creationId xmlns:a16="http://schemas.microsoft.com/office/drawing/2014/main" id="{88B94E50-4B45-5443-864B-875F58CDBFF4}"/>
              </a:ext>
            </a:extLst>
          </p:cNvPr>
          <p:cNvSpPr txBox="1">
            <a:spLocks/>
          </p:cNvSpPr>
          <p:nvPr/>
        </p:nvSpPr>
        <p:spPr>
          <a:xfrm>
            <a:off x="14634828" y="11688371"/>
            <a:ext cx="8466472" cy="108113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rgbClr val="FFFFFF"/>
                </a:solidFill>
                <a:latin typeface="Montserrat Light" pitchFamily="2" charset="77"/>
                <a:ea typeface="Open Sans Light" panose="020B0306030504020204" pitchFamily="34" charset="0"/>
                <a:cs typeface="Open Sans Light" panose="020B0306030504020204" pitchFamily="34" charset="0"/>
              </a:rPr>
              <a:t>Green marketing consists of marketing products and services based on environmental.</a:t>
            </a:r>
          </a:p>
        </p:txBody>
      </p:sp>
      <p:sp>
        <p:nvSpPr>
          <p:cNvPr id="28" name="Freeform 101">
            <a:extLst>
              <a:ext uri="{FF2B5EF4-FFF2-40B4-BE49-F238E27FC236}">
                <a16:creationId xmlns:a16="http://schemas.microsoft.com/office/drawing/2014/main" id="{8D17D60C-ACAA-6F4D-9E0A-D27405F89F4F}"/>
              </a:ext>
            </a:extLst>
          </p:cNvPr>
          <p:cNvSpPr>
            <a:spLocks/>
          </p:cNvSpPr>
          <p:nvPr/>
        </p:nvSpPr>
        <p:spPr bwMode="auto">
          <a:xfrm>
            <a:off x="998538" y="4774844"/>
            <a:ext cx="5493587" cy="1208314"/>
          </a:xfrm>
          <a:custGeom>
            <a:avLst/>
            <a:gdLst>
              <a:gd name="T0" fmla="*/ 3339 w 3339"/>
              <a:gd name="T1" fmla="*/ 456 h 456"/>
              <a:gd name="T2" fmla="*/ 3075 w 3339"/>
              <a:gd name="T3" fmla="*/ 0 h 456"/>
              <a:gd name="T4" fmla="*/ 262 w 3339"/>
              <a:gd name="T5" fmla="*/ 0 h 456"/>
              <a:gd name="T6" fmla="*/ 0 w 3339"/>
              <a:gd name="T7" fmla="*/ 456 h 456"/>
              <a:gd name="T8" fmla="*/ 3339 w 3339"/>
              <a:gd name="T9" fmla="*/ 456 h 456"/>
            </a:gdLst>
            <a:ahLst/>
            <a:cxnLst>
              <a:cxn ang="0">
                <a:pos x="T0" y="T1"/>
              </a:cxn>
              <a:cxn ang="0">
                <a:pos x="T2" y="T3"/>
              </a:cxn>
              <a:cxn ang="0">
                <a:pos x="T4" y="T5"/>
              </a:cxn>
              <a:cxn ang="0">
                <a:pos x="T6" y="T7"/>
              </a:cxn>
              <a:cxn ang="0">
                <a:pos x="T8" y="T9"/>
              </a:cxn>
            </a:cxnLst>
            <a:rect l="0" t="0" r="r" b="b"/>
            <a:pathLst>
              <a:path w="3339" h="456">
                <a:moveTo>
                  <a:pt x="3339" y="456"/>
                </a:moveTo>
                <a:lnTo>
                  <a:pt x="3075" y="0"/>
                </a:lnTo>
                <a:lnTo>
                  <a:pt x="262" y="0"/>
                </a:lnTo>
                <a:lnTo>
                  <a:pt x="0" y="456"/>
                </a:lnTo>
                <a:lnTo>
                  <a:pt x="3339" y="456"/>
                </a:lnTo>
                <a:close/>
              </a:path>
            </a:pathLst>
          </a:custGeom>
          <a:solidFill>
            <a:srgbClr val="074E63"/>
          </a:solidFill>
          <a:ln>
            <a:noFill/>
          </a:ln>
        </p:spPr>
        <p:txBody>
          <a:bodyPr vert="horz" wrap="square" lIns="182832" tIns="91416" rIns="182832" bIns="91416" numCol="1" anchor="t" anchorCtr="0" compatLnSpc="1">
            <a:prstTxWarp prst="textNoShape">
              <a:avLst/>
            </a:prstTxWarp>
          </a:bodyPr>
          <a:lstStyle/>
          <a:p>
            <a:pPr defTabSz="1828434">
              <a:defRPr/>
            </a:pPr>
            <a:endParaRPr lang="en-US" sz="7198" kern="0" dirty="0">
              <a:solidFill>
                <a:srgbClr val="272727"/>
              </a:solidFill>
              <a:latin typeface="Calibri" panose="020F0502020204030204"/>
            </a:endParaRPr>
          </a:p>
        </p:txBody>
      </p:sp>
      <p:sp>
        <p:nvSpPr>
          <p:cNvPr id="29" name="TextBox 28">
            <a:extLst>
              <a:ext uri="{FF2B5EF4-FFF2-40B4-BE49-F238E27FC236}">
                <a16:creationId xmlns:a16="http://schemas.microsoft.com/office/drawing/2014/main" id="{A1940C51-CB8B-2B4E-9702-5BF36184CEEC}"/>
              </a:ext>
            </a:extLst>
          </p:cNvPr>
          <p:cNvSpPr txBox="1"/>
          <p:nvPr/>
        </p:nvSpPr>
        <p:spPr>
          <a:xfrm>
            <a:off x="5775967" y="11315964"/>
            <a:ext cx="1799467" cy="584775"/>
          </a:xfrm>
          <a:prstGeom prst="rect">
            <a:avLst/>
          </a:prstGeom>
          <a:noFill/>
        </p:spPr>
        <p:txBody>
          <a:bodyPr wrap="none" rtlCol="0" anchor="ctr" anchorCtr="0">
            <a:spAutoFit/>
          </a:bodyPr>
          <a:lstStyle/>
          <a:p>
            <a:pPr algn="ctr" defTabSz="1828434"/>
            <a:r>
              <a:rPr lang="en-US" sz="3200" b="1" dirty="0">
                <a:solidFill>
                  <a:srgbClr val="FFFFFF"/>
                </a:solidFill>
                <a:latin typeface="Montserrat" pitchFamily="2" charset="77"/>
                <a:ea typeface="League Spartan" charset="0"/>
                <a:cs typeface="Poppins" pitchFamily="2" charset="77"/>
              </a:rPr>
              <a:t>Your Title</a:t>
            </a:r>
          </a:p>
        </p:txBody>
      </p:sp>
      <p:sp>
        <p:nvSpPr>
          <p:cNvPr id="30" name="TextBox 29"/>
          <p:cNvSpPr txBox="1"/>
          <p:nvPr/>
        </p:nvSpPr>
        <p:spPr>
          <a:xfrm>
            <a:off x="2969791" y="4765857"/>
            <a:ext cx="1489494" cy="1107996"/>
          </a:xfrm>
          <a:prstGeom prst="rect">
            <a:avLst/>
          </a:prstGeom>
          <a:noFill/>
        </p:spPr>
        <p:txBody>
          <a:bodyPr wrap="square" rtlCol="0">
            <a:spAutoFit/>
          </a:bodyPr>
          <a:lstStyle/>
          <a:p>
            <a:r>
              <a:rPr lang="en-US" sz="6600" b="1" dirty="0">
                <a:solidFill>
                  <a:srgbClr val="E4E9EF"/>
                </a:solidFill>
                <a:latin typeface="Palatino Linotype"/>
              </a:rPr>
              <a:t>286</a:t>
            </a:r>
          </a:p>
        </p:txBody>
      </p:sp>
      <p:sp>
        <p:nvSpPr>
          <p:cNvPr id="31" name="Freeform 99">
            <a:extLst>
              <a:ext uri="{FF2B5EF4-FFF2-40B4-BE49-F238E27FC236}">
                <a16:creationId xmlns:a16="http://schemas.microsoft.com/office/drawing/2014/main" id="{EE523E1A-F154-1941-A085-580B5A54AC45}"/>
              </a:ext>
            </a:extLst>
          </p:cNvPr>
          <p:cNvSpPr>
            <a:spLocks/>
          </p:cNvSpPr>
          <p:nvPr/>
        </p:nvSpPr>
        <p:spPr bwMode="auto">
          <a:xfrm>
            <a:off x="1874837" y="3440009"/>
            <a:ext cx="3679402" cy="1231758"/>
          </a:xfrm>
          <a:custGeom>
            <a:avLst/>
            <a:gdLst>
              <a:gd name="T0" fmla="*/ 2610 w 2610"/>
              <a:gd name="T1" fmla="*/ 455 h 455"/>
              <a:gd name="T2" fmla="*/ 2347 w 2610"/>
              <a:gd name="T3" fmla="*/ 0 h 455"/>
              <a:gd name="T4" fmla="*/ 262 w 2610"/>
              <a:gd name="T5" fmla="*/ 0 h 455"/>
              <a:gd name="T6" fmla="*/ 0 w 2610"/>
              <a:gd name="T7" fmla="*/ 455 h 455"/>
              <a:gd name="T8" fmla="*/ 2610 w 2610"/>
              <a:gd name="T9" fmla="*/ 455 h 455"/>
            </a:gdLst>
            <a:ahLst/>
            <a:cxnLst>
              <a:cxn ang="0">
                <a:pos x="T0" y="T1"/>
              </a:cxn>
              <a:cxn ang="0">
                <a:pos x="T2" y="T3"/>
              </a:cxn>
              <a:cxn ang="0">
                <a:pos x="T4" y="T5"/>
              </a:cxn>
              <a:cxn ang="0">
                <a:pos x="T6" y="T7"/>
              </a:cxn>
              <a:cxn ang="0">
                <a:pos x="T8" y="T9"/>
              </a:cxn>
            </a:cxnLst>
            <a:rect l="0" t="0" r="r" b="b"/>
            <a:pathLst>
              <a:path w="2610" h="455">
                <a:moveTo>
                  <a:pt x="2610" y="455"/>
                </a:moveTo>
                <a:lnTo>
                  <a:pt x="2347" y="0"/>
                </a:lnTo>
                <a:lnTo>
                  <a:pt x="262" y="0"/>
                </a:lnTo>
                <a:lnTo>
                  <a:pt x="0" y="455"/>
                </a:lnTo>
                <a:lnTo>
                  <a:pt x="2610" y="455"/>
                </a:lnTo>
                <a:close/>
              </a:path>
            </a:pathLst>
          </a:custGeom>
          <a:solidFill>
            <a:srgbClr val="135C62"/>
          </a:solidFill>
          <a:ln>
            <a:noFill/>
          </a:ln>
        </p:spPr>
        <p:txBody>
          <a:bodyPr vert="horz" wrap="square" lIns="182832" tIns="91416" rIns="182832" bIns="91416" numCol="1" anchor="t" anchorCtr="0" compatLnSpc="1">
            <a:prstTxWarp prst="textNoShape">
              <a:avLst/>
            </a:prstTxWarp>
          </a:bodyPr>
          <a:lstStyle/>
          <a:p>
            <a:pPr defTabSz="1828434">
              <a:defRPr/>
            </a:pPr>
            <a:endParaRPr lang="en-US" sz="7198" kern="0">
              <a:solidFill>
                <a:srgbClr val="272727"/>
              </a:solidFill>
              <a:latin typeface="Calibri" panose="020F0502020204030204"/>
            </a:endParaRPr>
          </a:p>
        </p:txBody>
      </p:sp>
      <p:sp>
        <p:nvSpPr>
          <p:cNvPr id="33" name="TextBox 32"/>
          <p:cNvSpPr txBox="1"/>
          <p:nvPr/>
        </p:nvSpPr>
        <p:spPr>
          <a:xfrm>
            <a:off x="3016976" y="3440010"/>
            <a:ext cx="1546644" cy="1015663"/>
          </a:xfrm>
          <a:prstGeom prst="rect">
            <a:avLst/>
          </a:prstGeom>
          <a:noFill/>
        </p:spPr>
        <p:txBody>
          <a:bodyPr wrap="square" rtlCol="0">
            <a:spAutoFit/>
          </a:bodyPr>
          <a:lstStyle/>
          <a:p>
            <a:r>
              <a:rPr lang="en-US" sz="6000" b="1" dirty="0">
                <a:solidFill>
                  <a:srgbClr val="E4E9EF"/>
                </a:solidFill>
                <a:latin typeface="Palatino Linotype"/>
              </a:rPr>
              <a:t>121</a:t>
            </a:r>
            <a:endParaRPr lang="en-US" sz="4800" b="1" dirty="0">
              <a:solidFill>
                <a:srgbClr val="E4E9EF"/>
              </a:solidFill>
              <a:latin typeface="Palatino Linotype"/>
            </a:endParaRPr>
          </a:p>
        </p:txBody>
      </p:sp>
      <p:sp>
        <p:nvSpPr>
          <p:cNvPr id="34" name="Freeform 99">
            <a:extLst>
              <a:ext uri="{FF2B5EF4-FFF2-40B4-BE49-F238E27FC236}">
                <a16:creationId xmlns:a16="http://schemas.microsoft.com/office/drawing/2014/main" id="{EE523E1A-F154-1941-A085-580B5A54AC45}"/>
              </a:ext>
            </a:extLst>
          </p:cNvPr>
          <p:cNvSpPr>
            <a:spLocks/>
          </p:cNvSpPr>
          <p:nvPr/>
        </p:nvSpPr>
        <p:spPr bwMode="auto">
          <a:xfrm>
            <a:off x="2540933" y="2290869"/>
            <a:ext cx="2347210" cy="1039262"/>
          </a:xfrm>
          <a:custGeom>
            <a:avLst/>
            <a:gdLst>
              <a:gd name="T0" fmla="*/ 2610 w 2610"/>
              <a:gd name="T1" fmla="*/ 455 h 455"/>
              <a:gd name="T2" fmla="*/ 2347 w 2610"/>
              <a:gd name="T3" fmla="*/ 0 h 455"/>
              <a:gd name="T4" fmla="*/ 262 w 2610"/>
              <a:gd name="T5" fmla="*/ 0 h 455"/>
              <a:gd name="T6" fmla="*/ 0 w 2610"/>
              <a:gd name="T7" fmla="*/ 455 h 455"/>
              <a:gd name="T8" fmla="*/ 2610 w 2610"/>
              <a:gd name="T9" fmla="*/ 455 h 455"/>
            </a:gdLst>
            <a:ahLst/>
            <a:cxnLst>
              <a:cxn ang="0">
                <a:pos x="T0" y="T1"/>
              </a:cxn>
              <a:cxn ang="0">
                <a:pos x="T2" y="T3"/>
              </a:cxn>
              <a:cxn ang="0">
                <a:pos x="T4" y="T5"/>
              </a:cxn>
              <a:cxn ang="0">
                <a:pos x="T6" y="T7"/>
              </a:cxn>
              <a:cxn ang="0">
                <a:pos x="T8" y="T9"/>
              </a:cxn>
            </a:cxnLst>
            <a:rect l="0" t="0" r="r" b="b"/>
            <a:pathLst>
              <a:path w="2610" h="455">
                <a:moveTo>
                  <a:pt x="2610" y="455"/>
                </a:moveTo>
                <a:lnTo>
                  <a:pt x="2347" y="0"/>
                </a:lnTo>
                <a:lnTo>
                  <a:pt x="262" y="0"/>
                </a:lnTo>
                <a:lnTo>
                  <a:pt x="0" y="455"/>
                </a:lnTo>
                <a:lnTo>
                  <a:pt x="2610" y="455"/>
                </a:lnTo>
                <a:close/>
              </a:path>
            </a:pathLst>
          </a:custGeom>
          <a:solidFill>
            <a:schemeClr val="tx2">
              <a:lumMod val="60000"/>
              <a:lumOff val="40000"/>
            </a:schemeClr>
          </a:solidFill>
          <a:ln>
            <a:noFill/>
          </a:ln>
        </p:spPr>
        <p:txBody>
          <a:bodyPr vert="horz" wrap="square" lIns="182832" tIns="91416" rIns="182832" bIns="91416" numCol="1" anchor="t" anchorCtr="0" compatLnSpc="1">
            <a:prstTxWarp prst="textNoShape">
              <a:avLst/>
            </a:prstTxWarp>
          </a:bodyPr>
          <a:lstStyle/>
          <a:p>
            <a:pPr defTabSz="1828434">
              <a:defRPr/>
            </a:pPr>
            <a:endParaRPr lang="en-US" sz="7198" kern="0">
              <a:solidFill>
                <a:srgbClr val="272727"/>
              </a:solidFill>
              <a:latin typeface="Calibri" panose="020F0502020204030204"/>
            </a:endParaRPr>
          </a:p>
        </p:txBody>
      </p:sp>
      <p:sp>
        <p:nvSpPr>
          <p:cNvPr id="35" name="TextBox 34"/>
          <p:cNvSpPr txBox="1"/>
          <p:nvPr/>
        </p:nvSpPr>
        <p:spPr>
          <a:xfrm>
            <a:off x="3115820" y="2365993"/>
            <a:ext cx="1447800" cy="830997"/>
          </a:xfrm>
          <a:prstGeom prst="rect">
            <a:avLst/>
          </a:prstGeom>
          <a:noFill/>
        </p:spPr>
        <p:txBody>
          <a:bodyPr wrap="square" rtlCol="0" anchor="ctr">
            <a:spAutoFit/>
          </a:bodyPr>
          <a:lstStyle/>
          <a:p>
            <a:r>
              <a:rPr lang="en-US" sz="4800" b="1" dirty="0">
                <a:solidFill>
                  <a:srgbClr val="E4E9EF"/>
                </a:solidFill>
                <a:latin typeface="Palatino Linotype"/>
              </a:rPr>
              <a:t>110</a:t>
            </a:r>
          </a:p>
        </p:txBody>
      </p:sp>
      <p:sp>
        <p:nvSpPr>
          <p:cNvPr id="40" name="TextBox 39"/>
          <p:cNvSpPr txBox="1"/>
          <p:nvPr/>
        </p:nvSpPr>
        <p:spPr>
          <a:xfrm>
            <a:off x="6492125" y="5086614"/>
            <a:ext cx="5136313" cy="461665"/>
          </a:xfrm>
          <a:prstGeom prst="rect">
            <a:avLst/>
          </a:prstGeom>
          <a:noFill/>
        </p:spPr>
        <p:txBody>
          <a:bodyPr wrap="square" rtlCol="0">
            <a:spAutoFit/>
          </a:bodyPr>
          <a:lstStyle/>
          <a:p>
            <a:r>
              <a:rPr lang="en-US" sz="2400" dirty="0">
                <a:solidFill>
                  <a:prstClr val="black"/>
                </a:solidFill>
                <a:latin typeface="Palatino Linotype"/>
              </a:rPr>
              <a:t>Concept Notes Received</a:t>
            </a:r>
          </a:p>
        </p:txBody>
      </p:sp>
      <p:sp>
        <p:nvSpPr>
          <p:cNvPr id="41" name="TextBox 40"/>
          <p:cNvSpPr txBox="1"/>
          <p:nvPr/>
        </p:nvSpPr>
        <p:spPr>
          <a:xfrm>
            <a:off x="5399448" y="3499803"/>
            <a:ext cx="7018234" cy="461665"/>
          </a:xfrm>
          <a:prstGeom prst="rect">
            <a:avLst/>
          </a:prstGeom>
          <a:noFill/>
        </p:spPr>
        <p:txBody>
          <a:bodyPr wrap="square" rtlCol="0">
            <a:spAutoFit/>
          </a:bodyPr>
          <a:lstStyle/>
          <a:p>
            <a:r>
              <a:rPr lang="en-US" sz="2400" dirty="0">
                <a:solidFill>
                  <a:prstClr val="black"/>
                </a:solidFill>
                <a:latin typeface="Palatino Linotype"/>
              </a:rPr>
              <a:t>Concept Notes Requested  to submit Proposal</a:t>
            </a:r>
          </a:p>
        </p:txBody>
      </p:sp>
      <p:sp>
        <p:nvSpPr>
          <p:cNvPr id="42" name="TextBox 41"/>
          <p:cNvSpPr txBox="1"/>
          <p:nvPr/>
        </p:nvSpPr>
        <p:spPr>
          <a:xfrm>
            <a:off x="4733351" y="2365993"/>
            <a:ext cx="7777086" cy="461665"/>
          </a:xfrm>
          <a:prstGeom prst="rect">
            <a:avLst/>
          </a:prstGeom>
          <a:noFill/>
        </p:spPr>
        <p:txBody>
          <a:bodyPr wrap="square" rtlCol="0">
            <a:spAutoFit/>
          </a:bodyPr>
          <a:lstStyle/>
          <a:p>
            <a:r>
              <a:rPr lang="en-US" sz="2400" dirty="0">
                <a:solidFill>
                  <a:prstClr val="black"/>
                </a:solidFill>
                <a:latin typeface="Palatino Linotype"/>
              </a:rPr>
              <a:t>Proposals Received</a:t>
            </a:r>
          </a:p>
        </p:txBody>
      </p:sp>
      <p:sp>
        <p:nvSpPr>
          <p:cNvPr id="43" name="TextBox 42"/>
          <p:cNvSpPr txBox="1"/>
          <p:nvPr/>
        </p:nvSpPr>
        <p:spPr>
          <a:xfrm>
            <a:off x="1628724" y="6077248"/>
            <a:ext cx="4421992" cy="923330"/>
          </a:xfrm>
          <a:prstGeom prst="rect">
            <a:avLst/>
          </a:prstGeom>
          <a:noFill/>
        </p:spPr>
        <p:txBody>
          <a:bodyPr wrap="square" rtlCol="0">
            <a:spAutoFit/>
          </a:bodyPr>
          <a:lstStyle/>
          <a:p>
            <a:r>
              <a:rPr lang="en-US" dirty="0">
                <a:solidFill>
                  <a:prstClr val="black"/>
                </a:solidFill>
                <a:latin typeface="Times New Roman" panose="02020603050405020304" pitchFamily="18" charset="0"/>
                <a:cs typeface="Times New Roman" panose="02020603050405020304" pitchFamily="18" charset="0"/>
              </a:rPr>
              <a:t>Concept Note received from all districts with the exception of </a:t>
            </a:r>
            <a:r>
              <a:rPr lang="en-US" dirty="0" err="1">
                <a:solidFill>
                  <a:prstClr val="black"/>
                </a:solidFill>
                <a:latin typeface="Times New Roman" panose="02020603050405020304" pitchFamily="18" charset="0"/>
                <a:cs typeface="Times New Roman" panose="02020603050405020304" pitchFamily="18" charset="0"/>
              </a:rPr>
              <a:t>Falaba</a:t>
            </a:r>
            <a:endParaRPr lang="en-US" dirty="0">
              <a:solidFill>
                <a:prstClr val="black"/>
              </a:solidFill>
              <a:latin typeface="Times New Roman" panose="02020603050405020304" pitchFamily="18" charset="0"/>
              <a:cs typeface="Times New Roman" panose="02020603050405020304" pitchFamily="18" charset="0"/>
            </a:endParaRPr>
          </a:p>
          <a:p>
            <a:endParaRPr lang="en-US" dirty="0">
              <a:solidFill>
                <a:prstClr val="black"/>
              </a:solidFill>
              <a:latin typeface="Palatino Linotype"/>
            </a:endParaRPr>
          </a:p>
        </p:txBody>
      </p:sp>
      <p:pic>
        <p:nvPicPr>
          <p:cNvPr id="3" name="Picture 2"/>
          <p:cNvPicPr>
            <a:picLocks noChangeAspect="1"/>
          </p:cNvPicPr>
          <p:nvPr/>
        </p:nvPicPr>
        <p:blipFill>
          <a:blip r:embed="rId3"/>
          <a:stretch>
            <a:fillRect/>
          </a:stretch>
        </p:blipFill>
        <p:spPr>
          <a:xfrm>
            <a:off x="2828410" y="1398437"/>
            <a:ext cx="1772257" cy="782555"/>
          </a:xfrm>
          <a:prstGeom prst="rect">
            <a:avLst/>
          </a:prstGeom>
          <a:ln>
            <a:solidFill>
              <a:schemeClr val="accent5">
                <a:lumMod val="60000"/>
                <a:lumOff val="40000"/>
              </a:schemeClr>
            </a:solidFill>
          </a:ln>
        </p:spPr>
      </p:pic>
      <p:sp>
        <p:nvSpPr>
          <p:cNvPr id="18" name="TextBox 17"/>
          <p:cNvSpPr txBox="1"/>
          <p:nvPr/>
        </p:nvSpPr>
        <p:spPr>
          <a:xfrm>
            <a:off x="3152866" y="1459873"/>
            <a:ext cx="1447800" cy="830997"/>
          </a:xfrm>
          <a:prstGeom prst="rect">
            <a:avLst/>
          </a:prstGeom>
          <a:noFill/>
        </p:spPr>
        <p:txBody>
          <a:bodyPr wrap="square" rtlCol="0" anchor="ctr">
            <a:spAutoFit/>
          </a:bodyPr>
          <a:lstStyle/>
          <a:p>
            <a:r>
              <a:rPr lang="en-US" sz="4800" b="1" dirty="0">
                <a:solidFill>
                  <a:srgbClr val="E4E9EF"/>
                </a:solidFill>
                <a:latin typeface="Palatino Linotype"/>
              </a:rPr>
              <a:t>63</a:t>
            </a:r>
          </a:p>
        </p:txBody>
      </p:sp>
      <p:sp>
        <p:nvSpPr>
          <p:cNvPr id="20" name="TextBox 19"/>
          <p:cNvSpPr txBox="1"/>
          <p:nvPr/>
        </p:nvSpPr>
        <p:spPr>
          <a:xfrm>
            <a:off x="4563620" y="1404934"/>
            <a:ext cx="7777086" cy="461665"/>
          </a:xfrm>
          <a:prstGeom prst="rect">
            <a:avLst/>
          </a:prstGeom>
          <a:noFill/>
        </p:spPr>
        <p:txBody>
          <a:bodyPr wrap="square" rtlCol="0">
            <a:spAutoFit/>
          </a:bodyPr>
          <a:lstStyle/>
          <a:p>
            <a:r>
              <a:rPr lang="en-US" sz="2400" dirty="0">
                <a:solidFill>
                  <a:prstClr val="black"/>
                </a:solidFill>
                <a:latin typeface="Palatino Linotype"/>
              </a:rPr>
              <a:t>Successful Proposals</a:t>
            </a:r>
          </a:p>
        </p:txBody>
      </p:sp>
    </p:spTree>
    <p:extLst>
      <p:ext uri="{BB962C8B-B14F-4D97-AF65-F5344CB8AC3E}">
        <p14:creationId xmlns:p14="http://schemas.microsoft.com/office/powerpoint/2010/main" val="9036277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837" y="0"/>
            <a:ext cx="10972800" cy="1371600"/>
          </a:xfrm>
        </p:spPr>
        <p:txBody>
          <a:bodyPr>
            <a:normAutofit/>
          </a:bodyPr>
          <a:lstStyle/>
          <a:p>
            <a:r>
              <a:rPr lang="en-US" sz="3200" dirty="0">
                <a:solidFill>
                  <a:srgbClr val="002060"/>
                </a:solidFill>
              </a:rPr>
              <a:t>Distribution of Selected Institutions/Businesses</a:t>
            </a:r>
          </a:p>
        </p:txBody>
      </p:sp>
      <p:sp>
        <p:nvSpPr>
          <p:cNvPr id="3" name="Content Placeholder 2"/>
          <p:cNvSpPr>
            <a:spLocks noGrp="1"/>
          </p:cNvSpPr>
          <p:nvPr>
            <p:ph idx="1"/>
          </p:nvPr>
        </p:nvSpPr>
        <p:spPr>
          <a:xfrm>
            <a:off x="1036637" y="1600202"/>
            <a:ext cx="9982200" cy="4343399"/>
          </a:xfrm>
        </p:spPr>
        <p:txBody>
          <a:bodyPr>
            <a:normAutofit/>
          </a:bodyPr>
          <a:lstStyle/>
          <a:p>
            <a:pPr algn="just"/>
            <a:endParaRPr lang="en-US" dirty="0">
              <a:solidFill>
                <a:schemeClr val="tx1"/>
              </a:solidFill>
              <a:latin typeface="Times New Roman" panose="02020603050405020304" pitchFamily="18" charset="0"/>
              <a:cs typeface="Times New Roman" panose="02020603050405020304" pitchFamily="18" charset="0"/>
            </a:endParaRPr>
          </a:p>
          <a:p>
            <a:pPr algn="just"/>
            <a:endParaRPr lang="en-US" dirty="0">
              <a:solidFill>
                <a:schemeClr val="tx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01EB93A7-4874-442C-8A81-44C6723E2929}" type="slidenum">
              <a:rPr lang="en-US">
                <a:solidFill>
                  <a:prstClr val="black">
                    <a:lumMod val="65000"/>
                    <a:lumOff val="35000"/>
                  </a:prstClr>
                </a:solidFill>
              </a:rPr>
              <a:pPr/>
              <a:t>11</a:t>
            </a:fld>
            <a:endParaRPr lang="en-US" dirty="0">
              <a:solidFill>
                <a:prstClr val="black">
                  <a:lumMod val="65000"/>
                  <a:lumOff val="35000"/>
                </a:prstClr>
              </a:solidFill>
            </a:endParaRPr>
          </a:p>
        </p:txBody>
      </p:sp>
      <p:graphicFrame>
        <p:nvGraphicFramePr>
          <p:cNvPr id="12" name="Chart 11">
            <a:extLst>
              <a:ext uri="{FF2B5EF4-FFF2-40B4-BE49-F238E27FC236}">
                <a16:creationId xmlns:a16="http://schemas.microsoft.com/office/drawing/2014/main" id="{73598499-00F2-0C4A-913E-00F8153B133D}"/>
              </a:ext>
            </a:extLst>
          </p:cNvPr>
          <p:cNvGraphicFramePr>
            <a:graphicFrameLocks/>
          </p:cNvGraphicFramePr>
          <p:nvPr>
            <p:extLst>
              <p:ext uri="{D42A27DB-BD31-4B8C-83A1-F6EECF244321}">
                <p14:modId xmlns:p14="http://schemas.microsoft.com/office/powerpoint/2010/main" val="484274610"/>
              </p:ext>
            </p:extLst>
          </p:nvPr>
        </p:nvGraphicFramePr>
        <p:xfrm>
          <a:off x="1760947" y="1431415"/>
          <a:ext cx="8903656" cy="470009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968814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837" y="0"/>
            <a:ext cx="10972800" cy="1371600"/>
          </a:xfrm>
        </p:spPr>
        <p:txBody>
          <a:bodyPr>
            <a:normAutofit/>
          </a:bodyPr>
          <a:lstStyle/>
          <a:p>
            <a:r>
              <a:rPr lang="en-US" sz="3200" dirty="0">
                <a:solidFill>
                  <a:srgbClr val="002060"/>
                </a:solidFill>
              </a:rPr>
              <a:t>Breakdown of Institutions Funded</a:t>
            </a:r>
          </a:p>
        </p:txBody>
      </p:sp>
      <p:sp>
        <p:nvSpPr>
          <p:cNvPr id="3" name="Content Placeholder 2"/>
          <p:cNvSpPr>
            <a:spLocks noGrp="1"/>
          </p:cNvSpPr>
          <p:nvPr>
            <p:ph idx="1"/>
          </p:nvPr>
        </p:nvSpPr>
        <p:spPr>
          <a:xfrm>
            <a:off x="746351" y="1676401"/>
            <a:ext cx="10972800" cy="4525963"/>
          </a:xfrm>
        </p:spPr>
        <p:txBody>
          <a:bodyPr>
            <a:normAutofit/>
          </a:bodyPr>
          <a:lstStyle/>
          <a:p>
            <a:pPr marL="0" indent="0" algn="just">
              <a:buNone/>
            </a:pPr>
            <a:r>
              <a:rPr lang="en-US" sz="2000" dirty="0">
                <a:solidFill>
                  <a:schemeClr val="tx1"/>
                </a:solidFill>
                <a:latin typeface="Times New Roman" panose="02020603050405020304" pitchFamily="18" charset="0"/>
                <a:cs typeface="Times New Roman" panose="02020603050405020304" pitchFamily="18" charset="0"/>
              </a:rPr>
              <a:t>	</a:t>
            </a:r>
          </a:p>
          <a:p>
            <a:pPr algn="just"/>
            <a:endParaRPr lang="en-US" sz="2000" dirty="0">
              <a:solidFill>
                <a:schemeClr val="tx1"/>
              </a:solidFill>
              <a:latin typeface="Times New Roman" panose="02020603050405020304" pitchFamily="18" charset="0"/>
              <a:cs typeface="Times New Roman" panose="02020603050405020304" pitchFamily="18" charset="0"/>
            </a:endParaRPr>
          </a:p>
          <a:p>
            <a:pPr algn="just"/>
            <a:endParaRPr lang="en-US" sz="2000" dirty="0">
              <a:solidFill>
                <a:schemeClr val="tx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01EB93A7-4874-442C-8A81-44C6723E2929}" type="slidenum">
              <a:rPr lang="en-US">
                <a:solidFill>
                  <a:prstClr val="black">
                    <a:lumMod val="65000"/>
                    <a:lumOff val="35000"/>
                  </a:prstClr>
                </a:solidFill>
              </a:rPr>
              <a:pPr/>
              <a:t>12</a:t>
            </a:fld>
            <a:endParaRPr lang="en-US" dirty="0">
              <a:solidFill>
                <a:prstClr val="black">
                  <a:lumMod val="65000"/>
                  <a:lumOff val="35000"/>
                </a:prstClr>
              </a:solidFill>
            </a:endParaRPr>
          </a:p>
        </p:txBody>
      </p:sp>
      <p:graphicFrame>
        <p:nvGraphicFramePr>
          <p:cNvPr id="5" name="Table 4"/>
          <p:cNvGraphicFramePr>
            <a:graphicFrameLocks noGrp="1"/>
          </p:cNvGraphicFramePr>
          <p:nvPr/>
        </p:nvGraphicFramePr>
        <p:xfrm>
          <a:off x="1874838" y="1535339"/>
          <a:ext cx="8000999" cy="4560659"/>
        </p:xfrm>
        <a:graphic>
          <a:graphicData uri="http://schemas.openxmlformats.org/drawingml/2006/table">
            <a:tbl>
              <a:tblPr>
                <a:tableStyleId>{3C2FFA5D-87B4-456A-9821-1D502468CF0F}</a:tableStyleId>
              </a:tblPr>
              <a:tblGrid>
                <a:gridCol w="4436379">
                  <a:extLst>
                    <a:ext uri="{9D8B030D-6E8A-4147-A177-3AD203B41FA5}">
                      <a16:colId xmlns:a16="http://schemas.microsoft.com/office/drawing/2014/main" val="20000"/>
                    </a:ext>
                  </a:extLst>
                </a:gridCol>
                <a:gridCol w="1770899">
                  <a:extLst>
                    <a:ext uri="{9D8B030D-6E8A-4147-A177-3AD203B41FA5}">
                      <a16:colId xmlns:a16="http://schemas.microsoft.com/office/drawing/2014/main" val="20001"/>
                    </a:ext>
                  </a:extLst>
                </a:gridCol>
                <a:gridCol w="1793721">
                  <a:extLst>
                    <a:ext uri="{9D8B030D-6E8A-4147-A177-3AD203B41FA5}">
                      <a16:colId xmlns:a16="http://schemas.microsoft.com/office/drawing/2014/main" val="20002"/>
                    </a:ext>
                  </a:extLst>
                </a:gridCol>
              </a:tblGrid>
              <a:tr h="380055">
                <a:tc>
                  <a:txBody>
                    <a:bodyPr/>
                    <a:lstStyle/>
                    <a:p>
                      <a:pPr algn="l" fontAlgn="b"/>
                      <a:r>
                        <a:rPr lang="en-US" sz="1800" u="none" strike="noStrike" dirty="0">
                          <a:effectLst/>
                        </a:rPr>
                        <a:t>Breakdown of Type of Institutions</a:t>
                      </a:r>
                      <a:endParaRPr lang="en-US" sz="18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18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18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0"/>
                  </a:ext>
                </a:extLst>
              </a:tr>
              <a:tr h="380055">
                <a:tc>
                  <a:txBody>
                    <a:bodyPr/>
                    <a:lstStyle/>
                    <a:p>
                      <a:pPr algn="l" fontAlgn="b"/>
                      <a:r>
                        <a:rPr lang="en-US" sz="2000" b="1" u="none" strike="noStrike" dirty="0">
                          <a:effectLst/>
                        </a:rPr>
                        <a:t>Institution Type</a:t>
                      </a:r>
                      <a:endParaRPr lang="en-US" sz="2000" b="1" i="0" u="none" strike="noStrike" dirty="0">
                        <a:solidFill>
                          <a:srgbClr val="000000"/>
                        </a:solidFill>
                        <a:effectLst/>
                        <a:latin typeface="Calibri" panose="020F0502020204030204" pitchFamily="34" charset="0"/>
                      </a:endParaRPr>
                    </a:p>
                  </a:txBody>
                  <a:tcPr marL="0" marR="0" marT="0" marB="0" anchor="b">
                    <a:solidFill>
                      <a:schemeClr val="accent5">
                        <a:lumMod val="40000"/>
                        <a:lumOff val="60000"/>
                      </a:schemeClr>
                    </a:solidFill>
                  </a:tcPr>
                </a:tc>
                <a:tc>
                  <a:txBody>
                    <a:bodyPr/>
                    <a:lstStyle/>
                    <a:p>
                      <a:pPr algn="ctr" fontAlgn="b"/>
                      <a:r>
                        <a:rPr lang="en-US" sz="2000" b="1" u="none" strike="noStrike" dirty="0">
                          <a:effectLst/>
                        </a:rPr>
                        <a:t>No. </a:t>
                      </a:r>
                      <a:endParaRPr lang="en-US" sz="2000" b="1" i="0" u="none" strike="noStrike" dirty="0">
                        <a:solidFill>
                          <a:srgbClr val="000000"/>
                        </a:solidFill>
                        <a:effectLst/>
                        <a:latin typeface="Calibri" panose="020F0502020204030204" pitchFamily="34" charset="0"/>
                      </a:endParaRPr>
                    </a:p>
                  </a:txBody>
                  <a:tcPr marL="0" marR="0" marT="0" marB="0" anchor="b">
                    <a:solidFill>
                      <a:schemeClr val="accent5">
                        <a:lumMod val="40000"/>
                        <a:lumOff val="60000"/>
                      </a:schemeClr>
                    </a:solidFill>
                  </a:tcPr>
                </a:tc>
                <a:tc>
                  <a:txBody>
                    <a:bodyPr/>
                    <a:lstStyle/>
                    <a:p>
                      <a:pPr algn="ctr" fontAlgn="b"/>
                      <a:r>
                        <a:rPr lang="en-US" sz="2000" b="1" u="none" strike="noStrike" dirty="0">
                          <a:effectLst/>
                        </a:rPr>
                        <a:t> % </a:t>
                      </a:r>
                      <a:endParaRPr lang="en-US" sz="2000" b="1" i="0" u="none" strike="noStrike" dirty="0">
                        <a:solidFill>
                          <a:srgbClr val="000000"/>
                        </a:solidFill>
                        <a:effectLst/>
                        <a:latin typeface="Calibri" panose="020F0502020204030204" pitchFamily="34" charset="0"/>
                      </a:endParaRPr>
                    </a:p>
                  </a:txBody>
                  <a:tcPr marL="0" marR="0" marT="0" marB="0" anchor="b">
                    <a:solidFill>
                      <a:schemeClr val="accent5">
                        <a:lumMod val="40000"/>
                        <a:lumOff val="60000"/>
                      </a:schemeClr>
                    </a:solidFill>
                  </a:tcPr>
                </a:tc>
                <a:extLst>
                  <a:ext uri="{0D108BD9-81ED-4DB2-BD59-A6C34878D82A}">
                    <a16:rowId xmlns:a16="http://schemas.microsoft.com/office/drawing/2014/main" val="10001"/>
                  </a:ext>
                </a:extLst>
              </a:tr>
              <a:tr h="488642">
                <a:tc>
                  <a:txBody>
                    <a:bodyPr/>
                    <a:lstStyle/>
                    <a:p>
                      <a:pPr algn="l" fontAlgn="b"/>
                      <a:r>
                        <a:rPr lang="en-US" sz="1800" u="none" strike="noStrike" dirty="0">
                          <a:effectLst/>
                        </a:rPr>
                        <a:t>Public TVET</a:t>
                      </a:r>
                      <a:endParaRPr lang="en-US" sz="18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CA" sz="1800" b="0" i="0" u="none" strike="noStrike" dirty="0">
                          <a:solidFill>
                            <a:srgbClr val="000000"/>
                          </a:solidFill>
                          <a:effectLst/>
                          <a:latin typeface="Calibri" panose="020F0502020204030204" pitchFamily="34" charset="0"/>
                        </a:rPr>
                        <a:t>20</a:t>
                      </a:r>
                    </a:p>
                  </a:txBody>
                  <a:tcPr marL="9525" marR="9525" marT="9525" marB="0" anchor="b"/>
                </a:tc>
                <a:tc>
                  <a:txBody>
                    <a:bodyPr/>
                    <a:lstStyle/>
                    <a:p>
                      <a:pPr algn="ctr" fontAlgn="b"/>
                      <a:r>
                        <a:rPr lang="en-CA" sz="1800" b="0" i="0" u="none" strike="noStrike" dirty="0">
                          <a:solidFill>
                            <a:srgbClr val="000000"/>
                          </a:solidFill>
                          <a:effectLst/>
                          <a:latin typeface="Calibri" panose="020F0502020204030204" pitchFamily="34" charset="0"/>
                        </a:rPr>
                        <a:t>32 </a:t>
                      </a:r>
                    </a:p>
                  </a:txBody>
                  <a:tcPr marL="9525" marR="9525" marT="9525" marB="0" anchor="b"/>
                </a:tc>
                <a:extLst>
                  <a:ext uri="{0D108BD9-81ED-4DB2-BD59-A6C34878D82A}">
                    <a16:rowId xmlns:a16="http://schemas.microsoft.com/office/drawing/2014/main" val="10002"/>
                  </a:ext>
                </a:extLst>
              </a:tr>
              <a:tr h="488642">
                <a:tc>
                  <a:txBody>
                    <a:bodyPr/>
                    <a:lstStyle/>
                    <a:p>
                      <a:pPr algn="l" fontAlgn="b"/>
                      <a:r>
                        <a:rPr lang="en-US" sz="1800" u="none" strike="noStrike" dirty="0">
                          <a:effectLst/>
                        </a:rPr>
                        <a:t>Private TVET</a:t>
                      </a:r>
                      <a:endParaRPr lang="en-US" sz="18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CA" sz="1800" b="0" i="0" u="none" strike="noStrike">
                          <a:solidFill>
                            <a:srgbClr val="000000"/>
                          </a:solidFill>
                          <a:effectLst/>
                          <a:latin typeface="Calibri" panose="020F0502020204030204" pitchFamily="34" charset="0"/>
                        </a:rPr>
                        <a:t>12</a:t>
                      </a:r>
                    </a:p>
                  </a:txBody>
                  <a:tcPr marL="9525" marR="9525" marT="9525" marB="0" anchor="b"/>
                </a:tc>
                <a:tc>
                  <a:txBody>
                    <a:bodyPr/>
                    <a:lstStyle/>
                    <a:p>
                      <a:pPr algn="ctr" fontAlgn="b"/>
                      <a:r>
                        <a:rPr lang="en-CA" sz="1800" b="0" i="0" u="none" strike="noStrike" dirty="0">
                          <a:solidFill>
                            <a:srgbClr val="000000"/>
                          </a:solidFill>
                          <a:effectLst/>
                          <a:latin typeface="Calibri" panose="020F0502020204030204" pitchFamily="34" charset="0"/>
                        </a:rPr>
                        <a:t>19 </a:t>
                      </a:r>
                    </a:p>
                  </a:txBody>
                  <a:tcPr marL="9525" marR="9525" marT="9525" marB="0" anchor="b"/>
                </a:tc>
                <a:extLst>
                  <a:ext uri="{0D108BD9-81ED-4DB2-BD59-A6C34878D82A}">
                    <a16:rowId xmlns:a16="http://schemas.microsoft.com/office/drawing/2014/main" val="10003"/>
                  </a:ext>
                </a:extLst>
              </a:tr>
              <a:tr h="488642">
                <a:tc>
                  <a:txBody>
                    <a:bodyPr/>
                    <a:lstStyle/>
                    <a:p>
                      <a:pPr algn="l" fontAlgn="b"/>
                      <a:r>
                        <a:rPr lang="en-US" sz="1800" u="none" strike="noStrike" dirty="0">
                          <a:effectLst/>
                        </a:rPr>
                        <a:t>NGO TVET</a:t>
                      </a:r>
                      <a:endParaRPr lang="en-US" sz="18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CA" sz="1800" b="0" i="0" u="none" strike="noStrike">
                          <a:solidFill>
                            <a:srgbClr val="000000"/>
                          </a:solidFill>
                          <a:effectLst/>
                          <a:latin typeface="Calibri" panose="020F0502020204030204" pitchFamily="34" charset="0"/>
                        </a:rPr>
                        <a:t>15</a:t>
                      </a:r>
                    </a:p>
                  </a:txBody>
                  <a:tcPr marL="9525" marR="9525" marT="9525" marB="0" anchor="b"/>
                </a:tc>
                <a:tc>
                  <a:txBody>
                    <a:bodyPr/>
                    <a:lstStyle/>
                    <a:p>
                      <a:pPr algn="ctr" fontAlgn="b"/>
                      <a:r>
                        <a:rPr lang="en-CA" sz="1800" b="0" i="0" u="none" strike="noStrike" dirty="0">
                          <a:solidFill>
                            <a:srgbClr val="000000"/>
                          </a:solidFill>
                          <a:effectLst/>
                          <a:latin typeface="Calibri" panose="020F0502020204030204" pitchFamily="34" charset="0"/>
                        </a:rPr>
                        <a:t>24 </a:t>
                      </a:r>
                    </a:p>
                  </a:txBody>
                  <a:tcPr marL="9525" marR="9525" marT="9525" marB="0" anchor="b"/>
                </a:tc>
                <a:extLst>
                  <a:ext uri="{0D108BD9-81ED-4DB2-BD59-A6C34878D82A}">
                    <a16:rowId xmlns:a16="http://schemas.microsoft.com/office/drawing/2014/main" val="10004"/>
                  </a:ext>
                </a:extLst>
              </a:tr>
              <a:tr h="488642">
                <a:tc>
                  <a:txBody>
                    <a:bodyPr/>
                    <a:lstStyle/>
                    <a:p>
                      <a:pPr algn="l" fontAlgn="b"/>
                      <a:r>
                        <a:rPr lang="en-US" sz="1800" u="none" strike="noStrike" dirty="0">
                          <a:effectLst/>
                        </a:rPr>
                        <a:t>Small Formal</a:t>
                      </a:r>
                      <a:endParaRPr lang="en-US" sz="18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CA" sz="1800" b="0" i="0" u="none" strike="noStrike">
                          <a:solidFill>
                            <a:srgbClr val="000000"/>
                          </a:solidFill>
                          <a:effectLst/>
                          <a:latin typeface="Calibri" panose="020F0502020204030204" pitchFamily="34" charset="0"/>
                        </a:rPr>
                        <a:t>10</a:t>
                      </a:r>
                    </a:p>
                  </a:txBody>
                  <a:tcPr marL="9525" marR="9525" marT="9525" marB="0" anchor="b"/>
                </a:tc>
                <a:tc>
                  <a:txBody>
                    <a:bodyPr/>
                    <a:lstStyle/>
                    <a:p>
                      <a:pPr algn="ctr" fontAlgn="b"/>
                      <a:r>
                        <a:rPr lang="en-CA" sz="1800" b="0" i="0" u="none" strike="noStrike" dirty="0">
                          <a:solidFill>
                            <a:srgbClr val="000000"/>
                          </a:solidFill>
                          <a:effectLst/>
                          <a:latin typeface="Calibri" panose="020F0502020204030204" pitchFamily="34" charset="0"/>
                        </a:rPr>
                        <a:t>16 </a:t>
                      </a:r>
                    </a:p>
                  </a:txBody>
                  <a:tcPr marL="9525" marR="9525" marT="9525" marB="0" anchor="b"/>
                </a:tc>
                <a:extLst>
                  <a:ext uri="{0D108BD9-81ED-4DB2-BD59-A6C34878D82A}">
                    <a16:rowId xmlns:a16="http://schemas.microsoft.com/office/drawing/2014/main" val="10005"/>
                  </a:ext>
                </a:extLst>
              </a:tr>
              <a:tr h="488642">
                <a:tc>
                  <a:txBody>
                    <a:bodyPr/>
                    <a:lstStyle/>
                    <a:p>
                      <a:pPr algn="l" fontAlgn="b"/>
                      <a:r>
                        <a:rPr lang="en-US" sz="1800" u="none" strike="noStrike" dirty="0">
                          <a:effectLst/>
                        </a:rPr>
                        <a:t>Medium Formal</a:t>
                      </a:r>
                      <a:endParaRPr lang="en-US" sz="18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CA" sz="1800" b="0" i="0" u="none" strike="noStrike">
                          <a:solidFill>
                            <a:srgbClr val="000000"/>
                          </a:solidFill>
                          <a:effectLst/>
                          <a:latin typeface="Calibri" panose="020F0502020204030204" pitchFamily="34" charset="0"/>
                        </a:rPr>
                        <a:t>3</a:t>
                      </a:r>
                    </a:p>
                  </a:txBody>
                  <a:tcPr marL="9525" marR="9525" marT="9525" marB="0" anchor="b"/>
                </a:tc>
                <a:tc>
                  <a:txBody>
                    <a:bodyPr/>
                    <a:lstStyle/>
                    <a:p>
                      <a:pPr algn="ctr" fontAlgn="b"/>
                      <a:r>
                        <a:rPr lang="en-CA" sz="1800" b="0" i="0" u="none" strike="noStrike" dirty="0">
                          <a:solidFill>
                            <a:srgbClr val="000000"/>
                          </a:solidFill>
                          <a:effectLst/>
                          <a:latin typeface="Calibri" panose="020F0502020204030204" pitchFamily="34" charset="0"/>
                        </a:rPr>
                        <a:t>5 </a:t>
                      </a:r>
                    </a:p>
                  </a:txBody>
                  <a:tcPr marL="9525" marR="9525" marT="9525" marB="0" anchor="b"/>
                </a:tc>
                <a:extLst>
                  <a:ext uri="{0D108BD9-81ED-4DB2-BD59-A6C34878D82A}">
                    <a16:rowId xmlns:a16="http://schemas.microsoft.com/office/drawing/2014/main" val="10006"/>
                  </a:ext>
                </a:extLst>
              </a:tr>
              <a:tr h="488642">
                <a:tc>
                  <a:txBody>
                    <a:bodyPr/>
                    <a:lstStyle/>
                    <a:p>
                      <a:pPr algn="l" fontAlgn="b"/>
                      <a:r>
                        <a:rPr lang="en-US" sz="1800" u="none" strike="noStrike" dirty="0">
                          <a:effectLst/>
                        </a:rPr>
                        <a:t>Large Formal</a:t>
                      </a:r>
                      <a:endParaRPr lang="en-US" sz="18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CA" sz="1800" b="0" i="0" u="none" strike="noStrike">
                          <a:solidFill>
                            <a:srgbClr val="000000"/>
                          </a:solidFill>
                          <a:effectLst/>
                          <a:latin typeface="Calibri" panose="020F0502020204030204" pitchFamily="34" charset="0"/>
                        </a:rPr>
                        <a:t>1</a:t>
                      </a:r>
                    </a:p>
                  </a:txBody>
                  <a:tcPr marL="9525" marR="9525" marT="9525" marB="0" anchor="b"/>
                </a:tc>
                <a:tc>
                  <a:txBody>
                    <a:bodyPr/>
                    <a:lstStyle/>
                    <a:p>
                      <a:pPr algn="ctr" fontAlgn="b"/>
                      <a:r>
                        <a:rPr lang="en-CA" sz="1800" b="0" i="0" u="none" strike="noStrike" dirty="0">
                          <a:solidFill>
                            <a:srgbClr val="000000"/>
                          </a:solidFill>
                          <a:effectLst/>
                          <a:latin typeface="Calibri" panose="020F0502020204030204" pitchFamily="34" charset="0"/>
                        </a:rPr>
                        <a:t>2 </a:t>
                      </a:r>
                    </a:p>
                  </a:txBody>
                  <a:tcPr marL="9525" marR="9525" marT="9525" marB="0" anchor="b"/>
                </a:tc>
                <a:extLst>
                  <a:ext uri="{0D108BD9-81ED-4DB2-BD59-A6C34878D82A}">
                    <a16:rowId xmlns:a16="http://schemas.microsoft.com/office/drawing/2014/main" val="10007"/>
                  </a:ext>
                </a:extLst>
              </a:tr>
              <a:tr h="488642">
                <a:tc>
                  <a:txBody>
                    <a:bodyPr/>
                    <a:lstStyle/>
                    <a:p>
                      <a:pPr algn="l" fontAlgn="b"/>
                      <a:r>
                        <a:rPr lang="en-US" sz="1800" u="none" strike="noStrike" dirty="0">
                          <a:effectLst/>
                        </a:rPr>
                        <a:t>Micro -enterprise</a:t>
                      </a:r>
                      <a:endParaRPr lang="en-US" sz="18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CA" sz="1800" b="0" i="0" u="none" strike="noStrike">
                          <a:solidFill>
                            <a:srgbClr val="000000"/>
                          </a:solidFill>
                          <a:effectLst/>
                          <a:latin typeface="Calibri" panose="020F0502020204030204" pitchFamily="34" charset="0"/>
                        </a:rPr>
                        <a:t>2</a:t>
                      </a:r>
                    </a:p>
                  </a:txBody>
                  <a:tcPr marL="9525" marR="9525" marT="9525" marB="0" anchor="b"/>
                </a:tc>
                <a:tc>
                  <a:txBody>
                    <a:bodyPr/>
                    <a:lstStyle/>
                    <a:p>
                      <a:pPr algn="ctr" fontAlgn="b"/>
                      <a:r>
                        <a:rPr lang="en-CA" sz="1800" b="0" i="0" u="none" strike="noStrike" dirty="0">
                          <a:solidFill>
                            <a:srgbClr val="000000"/>
                          </a:solidFill>
                          <a:effectLst/>
                          <a:latin typeface="Calibri" panose="020F0502020204030204" pitchFamily="34" charset="0"/>
                        </a:rPr>
                        <a:t>3 </a:t>
                      </a:r>
                    </a:p>
                  </a:txBody>
                  <a:tcPr marL="9525" marR="9525" marT="9525" marB="0" anchor="b"/>
                </a:tc>
                <a:extLst>
                  <a:ext uri="{0D108BD9-81ED-4DB2-BD59-A6C34878D82A}">
                    <a16:rowId xmlns:a16="http://schemas.microsoft.com/office/drawing/2014/main" val="10008"/>
                  </a:ext>
                </a:extLst>
              </a:tr>
              <a:tr h="380055">
                <a:tc>
                  <a:txBody>
                    <a:bodyPr/>
                    <a:lstStyle/>
                    <a:p>
                      <a:pPr algn="l" fontAlgn="b"/>
                      <a:r>
                        <a:rPr lang="en-US" sz="2000" b="1" u="none" strike="noStrike" dirty="0">
                          <a:effectLst/>
                        </a:rPr>
                        <a:t>Total</a:t>
                      </a:r>
                      <a:endParaRPr lang="en-US" sz="2000" b="1" i="0" u="none" strike="noStrike" dirty="0">
                        <a:solidFill>
                          <a:srgbClr val="000000"/>
                        </a:solidFill>
                        <a:effectLst/>
                        <a:latin typeface="Calibri" panose="020F0502020204030204" pitchFamily="34" charset="0"/>
                      </a:endParaRPr>
                    </a:p>
                  </a:txBody>
                  <a:tcPr marL="0" marR="0" marT="0" marB="0" anchor="b">
                    <a:solidFill>
                      <a:schemeClr val="accent5">
                        <a:lumMod val="40000"/>
                        <a:lumOff val="60000"/>
                      </a:schemeClr>
                    </a:solidFill>
                  </a:tcPr>
                </a:tc>
                <a:tc>
                  <a:txBody>
                    <a:bodyPr/>
                    <a:lstStyle/>
                    <a:p>
                      <a:pPr algn="ctr" fontAlgn="b"/>
                      <a:r>
                        <a:rPr lang="en-CA" sz="2000" b="1" i="0" u="none" strike="noStrike" dirty="0">
                          <a:solidFill>
                            <a:srgbClr val="000000"/>
                          </a:solidFill>
                          <a:effectLst/>
                          <a:latin typeface="Calibri" panose="020F0502020204030204" pitchFamily="34" charset="0"/>
                        </a:rPr>
                        <a:t>63</a:t>
                      </a:r>
                    </a:p>
                  </a:txBody>
                  <a:tcPr marL="9525" marR="9525" marT="9525" marB="0" anchor="b">
                    <a:solidFill>
                      <a:schemeClr val="accent5">
                        <a:lumMod val="40000"/>
                        <a:lumOff val="60000"/>
                      </a:schemeClr>
                    </a:solidFill>
                  </a:tcPr>
                </a:tc>
                <a:tc>
                  <a:txBody>
                    <a:bodyPr/>
                    <a:lstStyle/>
                    <a:p>
                      <a:pPr algn="ctr" fontAlgn="b"/>
                      <a:r>
                        <a:rPr lang="en-CA" sz="2000" b="1" i="0" u="none" strike="noStrike" dirty="0">
                          <a:solidFill>
                            <a:srgbClr val="000000"/>
                          </a:solidFill>
                          <a:effectLst/>
                          <a:latin typeface="Calibri" panose="020F0502020204030204" pitchFamily="34" charset="0"/>
                        </a:rPr>
                        <a:t>100 </a:t>
                      </a:r>
                    </a:p>
                  </a:txBody>
                  <a:tcPr marL="9525" marR="9525" marT="9525" marB="0" anchor="b">
                    <a:solidFill>
                      <a:schemeClr val="accent5">
                        <a:lumMod val="40000"/>
                        <a:lumOff val="60000"/>
                      </a:schemeClr>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9475233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837" y="0"/>
            <a:ext cx="10972800" cy="1066800"/>
          </a:xfrm>
        </p:spPr>
        <p:txBody>
          <a:bodyPr>
            <a:normAutofit/>
          </a:bodyPr>
          <a:lstStyle/>
          <a:p>
            <a:r>
              <a:rPr lang="en-US" sz="3200" dirty="0">
                <a:solidFill>
                  <a:srgbClr val="002060"/>
                </a:solidFill>
              </a:rPr>
              <a:t>Enrolment Data</a:t>
            </a:r>
          </a:p>
        </p:txBody>
      </p:sp>
      <p:sp>
        <p:nvSpPr>
          <p:cNvPr id="4" name="Slide Number Placeholder 3"/>
          <p:cNvSpPr>
            <a:spLocks noGrp="1"/>
          </p:cNvSpPr>
          <p:nvPr>
            <p:ph type="sldNum" sz="quarter" idx="12"/>
          </p:nvPr>
        </p:nvSpPr>
        <p:spPr/>
        <p:txBody>
          <a:bodyPr/>
          <a:lstStyle/>
          <a:p>
            <a:fld id="{01EB93A7-4874-442C-8A81-44C6723E2929}" type="slidenum">
              <a:rPr lang="en-US">
                <a:solidFill>
                  <a:prstClr val="black">
                    <a:lumMod val="65000"/>
                    <a:lumOff val="35000"/>
                  </a:prstClr>
                </a:solidFill>
              </a:rPr>
              <a:pPr/>
              <a:t>13</a:t>
            </a:fld>
            <a:endParaRPr lang="en-US">
              <a:solidFill>
                <a:prstClr val="black">
                  <a:lumMod val="65000"/>
                  <a:lumOff val="35000"/>
                </a:prstClr>
              </a:solidFill>
            </a:endParaRPr>
          </a:p>
        </p:txBody>
      </p:sp>
      <p:sp>
        <p:nvSpPr>
          <p:cNvPr id="6" name="Content Placeholder 5">
            <a:extLst>
              <a:ext uri="{FF2B5EF4-FFF2-40B4-BE49-F238E27FC236}">
                <a16:creationId xmlns:a16="http://schemas.microsoft.com/office/drawing/2014/main" id="{89CC06FC-A2D4-4E2F-9D55-103A0C9B8E06}"/>
              </a:ext>
            </a:extLst>
          </p:cNvPr>
          <p:cNvSpPr>
            <a:spLocks noGrp="1"/>
          </p:cNvSpPr>
          <p:nvPr>
            <p:ph idx="1"/>
          </p:nvPr>
        </p:nvSpPr>
        <p:spPr/>
        <p:txBody>
          <a:bodyPr>
            <a:normAutofit/>
          </a:bodyPr>
          <a:lstStyle/>
          <a:p>
            <a:pPr lvl="1" indent="-342900" algn="just">
              <a:buFont typeface="Arial" pitchFamily="34" charset="0"/>
              <a:buChar char="•"/>
              <a:defRPr/>
            </a:pPr>
            <a:endParaRPr lang="en-US" dirty="0">
              <a:solidFill>
                <a:schemeClr val="tx1"/>
              </a:solidFill>
              <a:latin typeface="Times New Roman" panose="02020603050405020304" pitchFamily="18" charset="0"/>
              <a:cs typeface="Times New Roman" panose="02020603050405020304" pitchFamily="18" charset="0"/>
            </a:endParaRPr>
          </a:p>
          <a:p>
            <a:pPr lvl="1" indent="-342900" algn="just">
              <a:buFont typeface="Arial" pitchFamily="34" charset="0"/>
              <a:buChar char="•"/>
              <a:defRPr/>
            </a:pPr>
            <a:endParaRPr lang="en-US" dirty="0">
              <a:solidFill>
                <a:schemeClr val="tx1"/>
              </a:solidFill>
              <a:latin typeface="Times New Roman" panose="02020603050405020304" pitchFamily="18" charset="0"/>
              <a:cs typeface="Times New Roman" panose="02020603050405020304" pitchFamily="18" charset="0"/>
            </a:endParaRPr>
          </a:p>
          <a:p>
            <a:pPr lvl="1" indent="-342900" algn="just">
              <a:buFont typeface="Arial" pitchFamily="34" charset="0"/>
              <a:buChar char="•"/>
              <a:defRPr/>
            </a:pPr>
            <a:endParaRPr lang="en-US" dirty="0">
              <a:solidFill>
                <a:schemeClr val="tx1"/>
              </a:solidFill>
              <a:latin typeface="Times New Roman" panose="02020603050405020304" pitchFamily="18" charset="0"/>
              <a:cs typeface="Times New Roman" panose="02020603050405020304" pitchFamily="18" charset="0"/>
            </a:endParaRPr>
          </a:p>
          <a:p>
            <a:pPr lvl="1" indent="-342900" algn="just">
              <a:buFont typeface="Arial" pitchFamily="34" charset="0"/>
              <a:buChar char="•"/>
              <a:defRPr/>
            </a:pPr>
            <a:endParaRPr lang="en-US" dirty="0">
              <a:solidFill>
                <a:schemeClr val="tx1"/>
              </a:solidFill>
              <a:latin typeface="Times New Roman" panose="02020603050405020304" pitchFamily="18" charset="0"/>
              <a:cs typeface="Times New Roman" panose="02020603050405020304" pitchFamily="18" charset="0"/>
            </a:endParaRPr>
          </a:p>
          <a:p>
            <a:pPr lvl="1" indent="-342900" algn="just">
              <a:buFont typeface="Arial" pitchFamily="34" charset="0"/>
              <a:buChar char="•"/>
              <a:defRPr/>
            </a:pPr>
            <a:endParaRPr lang="en-US" dirty="0">
              <a:solidFill>
                <a:schemeClr val="tx1"/>
              </a:solidFill>
              <a:latin typeface="Times New Roman" panose="02020603050405020304" pitchFamily="18" charset="0"/>
              <a:cs typeface="Times New Roman" panose="02020603050405020304" pitchFamily="18" charset="0"/>
            </a:endParaRPr>
          </a:p>
          <a:p>
            <a:pPr lvl="1" indent="-342900" algn="just">
              <a:buFont typeface="Arial" pitchFamily="34" charset="0"/>
              <a:buChar char="•"/>
              <a:defRPr/>
            </a:pPr>
            <a:endParaRPr lang="en-US" dirty="0">
              <a:solidFill>
                <a:schemeClr val="tx1"/>
              </a:solidFill>
              <a:latin typeface="Times New Roman" panose="02020603050405020304" pitchFamily="18" charset="0"/>
              <a:cs typeface="Times New Roman" panose="02020603050405020304" pitchFamily="18" charset="0"/>
            </a:endParaRPr>
          </a:p>
          <a:p>
            <a:pPr lvl="1" indent="-342900" algn="just">
              <a:defRPr/>
            </a:pPr>
            <a:endParaRPr lang="en-US" sz="2400" dirty="0">
              <a:solidFill>
                <a:schemeClr val="tx1"/>
              </a:solidFill>
              <a:latin typeface="Times New Roman" panose="02020603050405020304" pitchFamily="18" charset="0"/>
              <a:cs typeface="Times New Roman" panose="02020603050405020304" pitchFamily="18" charset="0"/>
            </a:endParaRPr>
          </a:p>
          <a:p>
            <a:pPr lvl="1" indent="-342900" algn="just">
              <a:defRPr/>
            </a:pPr>
            <a:r>
              <a:rPr lang="en-US" sz="2400" dirty="0">
                <a:solidFill>
                  <a:schemeClr val="tx1"/>
                </a:solidFill>
                <a:latin typeface="Times New Roman" panose="02020603050405020304" pitchFamily="18" charset="0"/>
                <a:cs typeface="Times New Roman" panose="02020603050405020304" pitchFamily="18" charset="0"/>
              </a:rPr>
              <a:t>464 trainees are PWDs [325 Male (70%) and 139 (30%) Female]</a:t>
            </a:r>
          </a:p>
          <a:p>
            <a:pPr lvl="1" indent="-342900" algn="just">
              <a:defRPr/>
            </a:pPr>
            <a:r>
              <a:rPr lang="en-US" sz="2400" dirty="0">
                <a:solidFill>
                  <a:schemeClr val="tx1"/>
                </a:solidFill>
                <a:latin typeface="Times New Roman" panose="02020603050405020304" pitchFamily="18" charset="0"/>
                <a:cs typeface="Times New Roman" panose="02020603050405020304" pitchFamily="18" charset="0"/>
              </a:rPr>
              <a:t>Of the above enrolment, 1,070 completed training on 30</a:t>
            </a:r>
            <a:r>
              <a:rPr lang="en-US" sz="2400" baseline="30000" dirty="0">
                <a:solidFill>
                  <a:schemeClr val="tx1"/>
                </a:solidFill>
                <a:latin typeface="Times New Roman" panose="02020603050405020304" pitchFamily="18" charset="0"/>
                <a:cs typeface="Times New Roman" panose="02020603050405020304" pitchFamily="18" charset="0"/>
              </a:rPr>
              <a:t>th</a:t>
            </a:r>
            <a:r>
              <a:rPr lang="en-US" sz="2400" dirty="0">
                <a:solidFill>
                  <a:schemeClr val="tx1"/>
                </a:solidFill>
                <a:latin typeface="Times New Roman" panose="02020603050405020304" pitchFamily="18" charset="0"/>
                <a:cs typeface="Times New Roman" panose="02020603050405020304" pitchFamily="18" charset="0"/>
              </a:rPr>
              <a:t> June 2021</a:t>
            </a:r>
          </a:p>
        </p:txBody>
      </p:sp>
      <p:graphicFrame>
        <p:nvGraphicFramePr>
          <p:cNvPr id="5" name="Table 4"/>
          <p:cNvGraphicFramePr>
            <a:graphicFrameLocks noGrp="1"/>
          </p:cNvGraphicFramePr>
          <p:nvPr>
            <p:extLst>
              <p:ext uri="{D42A27DB-BD31-4B8C-83A1-F6EECF244321}">
                <p14:modId xmlns:p14="http://schemas.microsoft.com/office/powerpoint/2010/main" val="232657829"/>
              </p:ext>
            </p:extLst>
          </p:nvPr>
        </p:nvGraphicFramePr>
        <p:xfrm>
          <a:off x="1646237" y="1608058"/>
          <a:ext cx="8077202" cy="1876425"/>
        </p:xfrm>
        <a:graphic>
          <a:graphicData uri="http://schemas.openxmlformats.org/drawingml/2006/table">
            <a:tbl>
              <a:tblPr firstRow="1" bandRow="1">
                <a:tableStyleId>{B301B821-A1FF-4177-AEE7-76D212191A09}</a:tableStyleId>
              </a:tblPr>
              <a:tblGrid>
                <a:gridCol w="1153886">
                  <a:extLst>
                    <a:ext uri="{9D8B030D-6E8A-4147-A177-3AD203B41FA5}">
                      <a16:colId xmlns:a16="http://schemas.microsoft.com/office/drawing/2014/main" val="1990588286"/>
                    </a:ext>
                  </a:extLst>
                </a:gridCol>
                <a:gridCol w="1284514">
                  <a:extLst>
                    <a:ext uri="{9D8B030D-6E8A-4147-A177-3AD203B41FA5}">
                      <a16:colId xmlns:a16="http://schemas.microsoft.com/office/drawing/2014/main" val="4089836069"/>
                    </a:ext>
                  </a:extLst>
                </a:gridCol>
                <a:gridCol w="1023258">
                  <a:extLst>
                    <a:ext uri="{9D8B030D-6E8A-4147-A177-3AD203B41FA5}">
                      <a16:colId xmlns:a16="http://schemas.microsoft.com/office/drawing/2014/main" val="4163102569"/>
                    </a:ext>
                  </a:extLst>
                </a:gridCol>
                <a:gridCol w="1338942">
                  <a:extLst>
                    <a:ext uri="{9D8B030D-6E8A-4147-A177-3AD203B41FA5}">
                      <a16:colId xmlns:a16="http://schemas.microsoft.com/office/drawing/2014/main" val="3020344085"/>
                    </a:ext>
                  </a:extLst>
                </a:gridCol>
                <a:gridCol w="968830">
                  <a:extLst>
                    <a:ext uri="{9D8B030D-6E8A-4147-A177-3AD203B41FA5}">
                      <a16:colId xmlns:a16="http://schemas.microsoft.com/office/drawing/2014/main" val="888627671"/>
                    </a:ext>
                  </a:extLst>
                </a:gridCol>
                <a:gridCol w="1153886">
                  <a:extLst>
                    <a:ext uri="{9D8B030D-6E8A-4147-A177-3AD203B41FA5}">
                      <a16:colId xmlns:a16="http://schemas.microsoft.com/office/drawing/2014/main" val="619953917"/>
                    </a:ext>
                  </a:extLst>
                </a:gridCol>
                <a:gridCol w="1153886">
                  <a:extLst>
                    <a:ext uri="{9D8B030D-6E8A-4147-A177-3AD203B41FA5}">
                      <a16:colId xmlns:a16="http://schemas.microsoft.com/office/drawing/2014/main" val="1014834364"/>
                    </a:ext>
                  </a:extLst>
                </a:gridCol>
              </a:tblGrid>
              <a:tr h="335280">
                <a:tc rowSpan="2">
                  <a:txBody>
                    <a:bodyPr/>
                    <a:lstStyle/>
                    <a:p>
                      <a:pPr algn="ctr" fontAlgn="b"/>
                      <a:r>
                        <a:rPr lang="en-CA" sz="2400" b="1" u="none" strike="noStrike" dirty="0">
                          <a:solidFill>
                            <a:srgbClr val="000000"/>
                          </a:solidFill>
                          <a:effectLst/>
                        </a:rPr>
                        <a:t>Gender</a:t>
                      </a:r>
                      <a:endParaRPr lang="en-CA" sz="2400" b="1" i="0" u="none" strike="noStrike" dirty="0">
                        <a:solidFill>
                          <a:srgbClr val="000000"/>
                        </a:solidFill>
                        <a:effectLst/>
                        <a:latin typeface="Calibri" panose="020F0502020204030204" pitchFamily="34" charset="0"/>
                      </a:endParaRPr>
                    </a:p>
                  </a:txBody>
                  <a:tcPr marL="9525" marR="9525" marT="9525" marB="0" anchor="b"/>
                </a:tc>
                <a:tc gridSpan="2">
                  <a:txBody>
                    <a:bodyPr/>
                    <a:lstStyle/>
                    <a:p>
                      <a:pPr algn="ctr" fontAlgn="b"/>
                      <a:r>
                        <a:rPr lang="en-CA" sz="2400" b="1" u="none" strike="noStrike" dirty="0">
                          <a:solidFill>
                            <a:srgbClr val="000000"/>
                          </a:solidFill>
                          <a:effectLst/>
                        </a:rPr>
                        <a:t>Window 1</a:t>
                      </a:r>
                      <a:endParaRPr lang="en-CA" sz="2400" b="1"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CA"/>
                    </a:p>
                  </a:txBody>
                  <a:tcPr/>
                </a:tc>
                <a:tc gridSpan="2">
                  <a:txBody>
                    <a:bodyPr/>
                    <a:lstStyle/>
                    <a:p>
                      <a:pPr algn="ctr" fontAlgn="b"/>
                      <a:r>
                        <a:rPr lang="en-CA" sz="2400" b="1" u="none" strike="noStrike" dirty="0">
                          <a:solidFill>
                            <a:srgbClr val="000000"/>
                          </a:solidFill>
                          <a:effectLst/>
                        </a:rPr>
                        <a:t>Window 2</a:t>
                      </a:r>
                      <a:endParaRPr lang="en-CA" sz="2400" b="1"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CA"/>
                    </a:p>
                  </a:txBody>
                  <a:tcPr/>
                </a:tc>
                <a:tc rowSpan="2">
                  <a:txBody>
                    <a:bodyPr/>
                    <a:lstStyle/>
                    <a:p>
                      <a:pPr algn="ctr" fontAlgn="b"/>
                      <a:r>
                        <a:rPr lang="en-CA" sz="2400" b="1" u="none" strike="noStrike" dirty="0">
                          <a:solidFill>
                            <a:srgbClr val="000000"/>
                          </a:solidFill>
                          <a:effectLst/>
                        </a:rPr>
                        <a:t>Total</a:t>
                      </a:r>
                      <a:endParaRPr lang="en-CA" sz="2400" b="1" i="0" u="none" strike="noStrike" dirty="0">
                        <a:solidFill>
                          <a:srgbClr val="000000"/>
                        </a:solidFill>
                        <a:effectLst/>
                        <a:latin typeface="Calibri" panose="020F0502020204030204" pitchFamily="34" charset="0"/>
                      </a:endParaRPr>
                    </a:p>
                  </a:txBody>
                  <a:tcPr marL="9525" marR="9525" marT="9525" marB="0" anchor="b"/>
                </a:tc>
                <a:tc rowSpan="2">
                  <a:txBody>
                    <a:bodyPr/>
                    <a:lstStyle/>
                    <a:p>
                      <a:pPr algn="ctr" fontAlgn="b"/>
                      <a:r>
                        <a:rPr lang="en-CA" sz="2400" b="1" u="none" strike="noStrike" dirty="0">
                          <a:solidFill>
                            <a:srgbClr val="000000"/>
                          </a:solidFill>
                          <a:effectLst/>
                        </a:rPr>
                        <a:t>%</a:t>
                      </a:r>
                      <a:endParaRPr lang="en-CA" sz="24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64550115"/>
                  </a:ext>
                </a:extLst>
              </a:tr>
              <a:tr h="335280">
                <a:tc vMerge="1">
                  <a:txBody>
                    <a:bodyPr/>
                    <a:lstStyle/>
                    <a:p>
                      <a:endParaRPr lang="en-CA"/>
                    </a:p>
                  </a:txBody>
                  <a:tcPr/>
                </a:tc>
                <a:tc>
                  <a:txBody>
                    <a:bodyPr/>
                    <a:lstStyle/>
                    <a:p>
                      <a:pPr algn="ctr" fontAlgn="b"/>
                      <a:r>
                        <a:rPr lang="en-CA" sz="2400" b="1" u="none" strike="noStrike" dirty="0">
                          <a:solidFill>
                            <a:srgbClr val="000000"/>
                          </a:solidFill>
                          <a:effectLst/>
                        </a:rPr>
                        <a:t>Number</a:t>
                      </a:r>
                      <a:endParaRPr lang="en-CA" sz="2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CA" sz="2400" b="1" u="none" strike="noStrike" dirty="0">
                          <a:solidFill>
                            <a:srgbClr val="000000"/>
                          </a:solidFill>
                          <a:effectLst/>
                        </a:rPr>
                        <a:t>%</a:t>
                      </a:r>
                      <a:endParaRPr lang="en-CA" sz="2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CA" sz="2400" b="1" u="none" strike="noStrike">
                          <a:solidFill>
                            <a:srgbClr val="000000"/>
                          </a:solidFill>
                          <a:effectLst/>
                        </a:rPr>
                        <a:t>Number</a:t>
                      </a:r>
                      <a:endParaRPr lang="en-CA" sz="2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CA" sz="2400" b="1" u="none" strike="noStrike" dirty="0">
                          <a:solidFill>
                            <a:srgbClr val="000000"/>
                          </a:solidFill>
                          <a:effectLst/>
                        </a:rPr>
                        <a:t>%</a:t>
                      </a:r>
                      <a:endParaRPr lang="en-CA" sz="2400" b="1" i="0" u="none" strike="noStrike" dirty="0">
                        <a:solidFill>
                          <a:srgbClr val="000000"/>
                        </a:solidFill>
                        <a:effectLst/>
                        <a:latin typeface="Calibri" panose="020F0502020204030204" pitchFamily="34" charset="0"/>
                      </a:endParaRPr>
                    </a:p>
                  </a:txBody>
                  <a:tcPr marL="9525" marR="9525" marT="9525" marB="0" anchor="b"/>
                </a:tc>
                <a:tc vMerge="1">
                  <a:txBody>
                    <a:bodyPr/>
                    <a:lstStyle/>
                    <a:p>
                      <a:endParaRPr lang="en-CA"/>
                    </a:p>
                  </a:txBody>
                  <a:tcPr/>
                </a:tc>
                <a:tc vMerge="1">
                  <a:txBody>
                    <a:bodyPr/>
                    <a:lstStyle/>
                    <a:p>
                      <a:endParaRPr lang="en-US"/>
                    </a:p>
                  </a:txBody>
                  <a:tcPr/>
                </a:tc>
                <a:extLst>
                  <a:ext uri="{0D108BD9-81ED-4DB2-BD59-A6C34878D82A}">
                    <a16:rowId xmlns:a16="http://schemas.microsoft.com/office/drawing/2014/main" val="1905261751"/>
                  </a:ext>
                </a:extLst>
              </a:tr>
              <a:tr h="335280">
                <a:tc>
                  <a:txBody>
                    <a:bodyPr/>
                    <a:lstStyle/>
                    <a:p>
                      <a:pPr algn="l" fontAlgn="b"/>
                      <a:r>
                        <a:rPr lang="en-CA" sz="2400" b="0" u="none" strike="noStrike">
                          <a:solidFill>
                            <a:srgbClr val="000000"/>
                          </a:solidFill>
                          <a:effectLst/>
                        </a:rPr>
                        <a:t>Male </a:t>
                      </a:r>
                      <a:endParaRPr lang="en-CA"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CA" sz="2400" b="0" u="none" strike="noStrike" dirty="0">
                          <a:solidFill>
                            <a:srgbClr val="000000"/>
                          </a:solidFill>
                          <a:effectLst/>
                        </a:rPr>
                        <a:t>5,746</a:t>
                      </a:r>
                      <a:endParaRPr lang="en-CA"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CA" sz="2400" b="0" u="none" strike="noStrike" dirty="0">
                          <a:solidFill>
                            <a:srgbClr val="000000"/>
                          </a:solidFill>
                          <a:effectLst/>
                        </a:rPr>
                        <a:t>90</a:t>
                      </a:r>
                      <a:endParaRPr lang="en-CA"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CA" sz="2400" b="0" u="none" strike="noStrike" dirty="0">
                          <a:solidFill>
                            <a:srgbClr val="000000"/>
                          </a:solidFill>
                          <a:effectLst/>
                        </a:rPr>
                        <a:t>642</a:t>
                      </a:r>
                      <a:endParaRPr lang="en-CA"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CA" sz="2400" b="0" u="none" strike="noStrike">
                          <a:solidFill>
                            <a:srgbClr val="000000"/>
                          </a:solidFill>
                          <a:effectLst/>
                        </a:rPr>
                        <a:t>10</a:t>
                      </a:r>
                      <a:endParaRPr lang="en-CA"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CA" sz="2400" b="0" u="none" strike="noStrike">
                          <a:solidFill>
                            <a:srgbClr val="000000"/>
                          </a:solidFill>
                          <a:effectLst/>
                        </a:rPr>
                        <a:t>6,388</a:t>
                      </a:r>
                      <a:endParaRPr lang="en-CA"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CA" sz="2400" b="0" u="none" strike="noStrike" dirty="0">
                          <a:solidFill>
                            <a:srgbClr val="000000"/>
                          </a:solidFill>
                          <a:effectLst/>
                        </a:rPr>
                        <a:t>52</a:t>
                      </a:r>
                      <a:endParaRPr lang="en-CA"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2442567"/>
                  </a:ext>
                </a:extLst>
              </a:tr>
              <a:tr h="335280">
                <a:tc>
                  <a:txBody>
                    <a:bodyPr/>
                    <a:lstStyle/>
                    <a:p>
                      <a:pPr algn="l" fontAlgn="b"/>
                      <a:r>
                        <a:rPr lang="en-CA" sz="2400" b="0" u="none" strike="noStrike">
                          <a:solidFill>
                            <a:srgbClr val="000000"/>
                          </a:solidFill>
                          <a:effectLst/>
                        </a:rPr>
                        <a:t>Female</a:t>
                      </a:r>
                      <a:endParaRPr lang="en-CA"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CA" sz="2400" b="0" u="none" strike="noStrike">
                          <a:solidFill>
                            <a:srgbClr val="000000"/>
                          </a:solidFill>
                          <a:effectLst/>
                        </a:rPr>
                        <a:t>5,044</a:t>
                      </a:r>
                      <a:endParaRPr lang="en-CA"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CA" sz="2400" b="0" u="none" strike="noStrike" dirty="0">
                          <a:solidFill>
                            <a:srgbClr val="000000"/>
                          </a:solidFill>
                          <a:effectLst/>
                        </a:rPr>
                        <a:t>86</a:t>
                      </a:r>
                      <a:endParaRPr lang="en-CA"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CA" sz="2400" b="0" u="none" strike="noStrike" dirty="0">
                          <a:solidFill>
                            <a:srgbClr val="000000"/>
                          </a:solidFill>
                          <a:effectLst/>
                        </a:rPr>
                        <a:t>825</a:t>
                      </a:r>
                      <a:endParaRPr lang="en-CA"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CA" sz="2400" b="0" u="none" strike="noStrike" dirty="0">
                          <a:solidFill>
                            <a:srgbClr val="000000"/>
                          </a:solidFill>
                          <a:effectLst/>
                        </a:rPr>
                        <a:t>14</a:t>
                      </a:r>
                      <a:endParaRPr lang="en-CA"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CA" sz="2400" b="0" u="none" strike="noStrike" dirty="0">
                          <a:solidFill>
                            <a:srgbClr val="000000"/>
                          </a:solidFill>
                          <a:effectLst/>
                        </a:rPr>
                        <a:t>5,869</a:t>
                      </a:r>
                      <a:endParaRPr lang="en-CA"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CA" sz="2400" b="0" u="none" strike="noStrike" dirty="0">
                          <a:solidFill>
                            <a:srgbClr val="000000"/>
                          </a:solidFill>
                          <a:effectLst/>
                        </a:rPr>
                        <a:t>48</a:t>
                      </a:r>
                      <a:endParaRPr lang="en-CA"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28366838"/>
                  </a:ext>
                </a:extLst>
              </a:tr>
              <a:tr h="335280">
                <a:tc>
                  <a:txBody>
                    <a:bodyPr/>
                    <a:lstStyle/>
                    <a:p>
                      <a:pPr algn="l" fontAlgn="b"/>
                      <a:r>
                        <a:rPr lang="en-CA" sz="2400" b="1" u="none" strike="noStrike">
                          <a:solidFill>
                            <a:srgbClr val="000000"/>
                          </a:solidFill>
                          <a:effectLst/>
                        </a:rPr>
                        <a:t>Total</a:t>
                      </a:r>
                      <a:endParaRPr lang="en-CA" sz="24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CA" sz="2400" b="1" u="none" strike="noStrike">
                          <a:solidFill>
                            <a:srgbClr val="000000"/>
                          </a:solidFill>
                          <a:effectLst/>
                        </a:rPr>
                        <a:t>10,790</a:t>
                      </a:r>
                      <a:endParaRPr lang="en-CA" sz="24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CA" sz="2400" b="1" u="none" strike="noStrike">
                          <a:solidFill>
                            <a:srgbClr val="000000"/>
                          </a:solidFill>
                          <a:effectLst/>
                        </a:rPr>
                        <a:t>88</a:t>
                      </a:r>
                      <a:endParaRPr lang="en-CA" sz="24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CA" sz="2400" b="1" u="none" strike="noStrike">
                          <a:solidFill>
                            <a:srgbClr val="000000"/>
                          </a:solidFill>
                          <a:effectLst/>
                        </a:rPr>
                        <a:t>1,467</a:t>
                      </a:r>
                      <a:endParaRPr lang="en-CA" sz="24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CA" sz="2400" b="1" u="none" strike="noStrike" dirty="0">
                          <a:solidFill>
                            <a:srgbClr val="000000"/>
                          </a:solidFill>
                          <a:effectLst/>
                        </a:rPr>
                        <a:t>12</a:t>
                      </a:r>
                      <a:endParaRPr lang="en-CA" sz="2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CA" sz="2400" b="1" u="none" strike="noStrike" dirty="0">
                          <a:solidFill>
                            <a:srgbClr val="000000"/>
                          </a:solidFill>
                          <a:effectLst/>
                        </a:rPr>
                        <a:t>12,257</a:t>
                      </a:r>
                      <a:endParaRPr lang="en-CA" sz="2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CA" sz="2400" b="1" u="none" strike="noStrike" dirty="0">
                          <a:solidFill>
                            <a:srgbClr val="000000"/>
                          </a:solidFill>
                          <a:effectLst/>
                        </a:rPr>
                        <a:t>100</a:t>
                      </a:r>
                      <a:endParaRPr lang="en-CA" sz="24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91017025"/>
                  </a:ext>
                </a:extLst>
              </a:tr>
            </a:tbl>
          </a:graphicData>
        </a:graphic>
      </p:graphicFrame>
    </p:spTree>
    <p:extLst>
      <p:ext uri="{BB962C8B-B14F-4D97-AF65-F5344CB8AC3E}">
        <p14:creationId xmlns:p14="http://schemas.microsoft.com/office/powerpoint/2010/main" val="12706376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837" y="0"/>
            <a:ext cx="10972800" cy="1371600"/>
          </a:xfrm>
        </p:spPr>
        <p:txBody>
          <a:bodyPr>
            <a:normAutofit/>
          </a:bodyPr>
          <a:lstStyle/>
          <a:p>
            <a:r>
              <a:rPr lang="en-US" sz="3200" dirty="0">
                <a:solidFill>
                  <a:srgbClr val="002060"/>
                </a:solidFill>
              </a:rPr>
              <a:t>Intermediary Service Providers (ISPs)</a:t>
            </a:r>
          </a:p>
        </p:txBody>
      </p:sp>
      <p:sp>
        <p:nvSpPr>
          <p:cNvPr id="3" name="Content Placeholder 2"/>
          <p:cNvSpPr>
            <a:spLocks noGrp="1"/>
          </p:cNvSpPr>
          <p:nvPr>
            <p:ph idx="1"/>
          </p:nvPr>
        </p:nvSpPr>
        <p:spPr>
          <a:xfrm>
            <a:off x="731837" y="1600202"/>
            <a:ext cx="10972800" cy="4525963"/>
          </a:xfrm>
        </p:spPr>
        <p:txBody>
          <a:bodyPr>
            <a:normAutofit/>
          </a:bodyPr>
          <a:lstStyle/>
          <a:p>
            <a:pPr algn="just"/>
            <a:r>
              <a:rPr lang="en-US" dirty="0">
                <a:solidFill>
                  <a:schemeClr val="tx1"/>
                </a:solidFill>
                <a:latin typeface="Times New Roman" panose="02020603050405020304" pitchFamily="18" charset="0"/>
                <a:cs typeface="Times New Roman" panose="02020603050405020304" pitchFamily="18" charset="0"/>
              </a:rPr>
              <a:t>In line with the SDF Manual, ISPs/Application Consultants were identified, through a competitive process</a:t>
            </a:r>
          </a:p>
          <a:p>
            <a:pPr algn="just"/>
            <a:r>
              <a:rPr lang="en-US" dirty="0">
                <a:solidFill>
                  <a:schemeClr val="tx1"/>
                </a:solidFill>
                <a:latin typeface="Times New Roman" panose="02020603050405020304" pitchFamily="18" charset="0"/>
                <a:cs typeface="Times New Roman" panose="02020603050405020304" pitchFamily="18" charset="0"/>
              </a:rPr>
              <a:t>These consultants were accredited by the SDFS, after a 2-day engagement with the successful applicant consultants</a:t>
            </a:r>
          </a:p>
          <a:p>
            <a:pPr algn="just"/>
            <a:r>
              <a:rPr lang="en-US" dirty="0">
                <a:solidFill>
                  <a:schemeClr val="tx1"/>
                </a:solidFill>
                <a:latin typeface="Times New Roman" panose="02020603050405020304" pitchFamily="18" charset="0"/>
                <a:cs typeface="Times New Roman" panose="02020603050405020304" pitchFamily="18" charset="0"/>
              </a:rPr>
              <a:t>15 experts were accredited to provide intermediary services for applicants.</a:t>
            </a:r>
          </a:p>
          <a:p>
            <a:pPr algn="just"/>
            <a:r>
              <a:rPr lang="en-US" dirty="0">
                <a:solidFill>
                  <a:schemeClr val="tx1"/>
                </a:solidFill>
                <a:latin typeface="Times New Roman" panose="02020603050405020304" pitchFamily="18" charset="0"/>
                <a:cs typeface="Times New Roman" panose="02020603050405020304" pitchFamily="18" charset="0"/>
              </a:rPr>
              <a:t>42 applicants from the first call requested for ISPs</a:t>
            </a:r>
          </a:p>
          <a:p>
            <a:pPr algn="just"/>
            <a:r>
              <a:rPr lang="en-US" dirty="0">
                <a:solidFill>
                  <a:schemeClr val="tx1"/>
                </a:solidFill>
                <a:latin typeface="Times New Roman" panose="02020603050405020304" pitchFamily="18" charset="0"/>
                <a:cs typeface="Times New Roman" panose="02020603050405020304" pitchFamily="18" charset="0"/>
              </a:rPr>
              <a:t>Applicants that engaged their services signed undertaking for their payment in the event they are successful</a:t>
            </a:r>
          </a:p>
          <a:p>
            <a:pPr algn="just"/>
            <a:endParaRPr lang="en-US" dirty="0">
              <a:solidFill>
                <a:schemeClr val="tx1"/>
              </a:solidFill>
              <a:latin typeface="Times New Roman" panose="02020603050405020304" pitchFamily="18" charset="0"/>
              <a:cs typeface="Times New Roman" panose="02020603050405020304" pitchFamily="18" charset="0"/>
            </a:endParaRPr>
          </a:p>
          <a:p>
            <a:pPr algn="just"/>
            <a:endParaRPr lang="en-US" dirty="0">
              <a:solidFill>
                <a:schemeClr val="tx1"/>
              </a:solidFill>
              <a:latin typeface="Times New Roman" panose="02020603050405020304" pitchFamily="18" charset="0"/>
              <a:cs typeface="Times New Roman" panose="02020603050405020304" pitchFamily="18" charset="0"/>
            </a:endParaRPr>
          </a:p>
          <a:p>
            <a:pPr algn="just"/>
            <a:endParaRPr lang="en-US" dirty="0">
              <a:solidFill>
                <a:schemeClr val="tx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01EB93A7-4874-442C-8A81-44C6723E2929}" type="slidenum">
              <a:rPr lang="en-US">
                <a:solidFill>
                  <a:prstClr val="black">
                    <a:lumMod val="65000"/>
                    <a:lumOff val="35000"/>
                  </a:prstClr>
                </a:solidFill>
              </a:rPr>
              <a:pPr/>
              <a:t>14</a:t>
            </a:fld>
            <a:endParaRPr lang="en-US" dirty="0">
              <a:solidFill>
                <a:prstClr val="black">
                  <a:lumMod val="65000"/>
                  <a:lumOff val="35000"/>
                </a:prstClr>
              </a:solidFill>
            </a:endParaRPr>
          </a:p>
        </p:txBody>
      </p:sp>
    </p:spTree>
    <p:extLst>
      <p:ext uri="{BB962C8B-B14F-4D97-AF65-F5344CB8AC3E}">
        <p14:creationId xmlns:p14="http://schemas.microsoft.com/office/powerpoint/2010/main" val="22437094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837" y="0"/>
            <a:ext cx="10972800" cy="1371600"/>
          </a:xfrm>
        </p:spPr>
        <p:txBody>
          <a:bodyPr>
            <a:normAutofit/>
          </a:bodyPr>
          <a:lstStyle/>
          <a:p>
            <a:r>
              <a:rPr lang="en-US" sz="3200" dirty="0">
                <a:solidFill>
                  <a:srgbClr val="002060"/>
                </a:solidFill>
              </a:rPr>
              <a:t>Independent Evaluation</a:t>
            </a:r>
          </a:p>
        </p:txBody>
      </p:sp>
      <p:sp>
        <p:nvSpPr>
          <p:cNvPr id="3" name="Content Placeholder 2"/>
          <p:cNvSpPr>
            <a:spLocks noGrp="1"/>
          </p:cNvSpPr>
          <p:nvPr>
            <p:ph idx="1"/>
          </p:nvPr>
        </p:nvSpPr>
        <p:spPr>
          <a:xfrm>
            <a:off x="731837" y="1600202"/>
            <a:ext cx="10972800" cy="4525963"/>
          </a:xfrm>
        </p:spPr>
        <p:txBody>
          <a:bodyPr>
            <a:normAutofit/>
          </a:bodyPr>
          <a:lstStyle/>
          <a:p>
            <a:pPr algn="just"/>
            <a:r>
              <a:rPr lang="en-US" dirty="0">
                <a:solidFill>
                  <a:schemeClr val="tx1"/>
                </a:solidFill>
                <a:latin typeface="Times New Roman" panose="02020603050405020304" pitchFamily="18" charset="0"/>
                <a:cs typeface="Times New Roman" panose="02020603050405020304" pitchFamily="18" charset="0"/>
              </a:rPr>
              <a:t>15 independent evaluators were competitively recruited and drawn for various subject areas and sectors relevant to the SDF component of the SDP.</a:t>
            </a:r>
          </a:p>
          <a:p>
            <a:pPr algn="just"/>
            <a:r>
              <a:rPr lang="en-US" dirty="0">
                <a:solidFill>
                  <a:schemeClr val="tx1"/>
                </a:solidFill>
                <a:latin typeface="Times New Roman" panose="02020603050405020304" pitchFamily="18" charset="0"/>
                <a:cs typeface="Times New Roman" panose="02020603050405020304" pitchFamily="18" charset="0"/>
              </a:rPr>
              <a:t>These consultants were contracted by the SDFS, after a 2-day engagement with the successful applicant consultants.</a:t>
            </a:r>
          </a:p>
          <a:p>
            <a:pPr algn="just"/>
            <a:r>
              <a:rPr lang="en-US" dirty="0">
                <a:solidFill>
                  <a:schemeClr val="tx1"/>
                </a:solidFill>
                <a:latin typeface="Times New Roman" panose="02020603050405020304" pitchFamily="18" charset="0"/>
                <a:cs typeface="Times New Roman" panose="02020603050405020304" pitchFamily="18" charset="0"/>
              </a:rPr>
              <a:t>5 panels were created (22 proposals per panel)</a:t>
            </a:r>
          </a:p>
          <a:p>
            <a:pPr algn="just"/>
            <a:r>
              <a:rPr lang="en-US" dirty="0">
                <a:solidFill>
                  <a:schemeClr val="tx1"/>
                </a:solidFill>
                <a:latin typeface="Times New Roman" panose="02020603050405020304" pitchFamily="18" charset="0"/>
                <a:cs typeface="Times New Roman" panose="02020603050405020304" pitchFamily="18" charset="0"/>
              </a:rPr>
              <a:t>Individual evaluations  were done and followed by consensus panel discussions. </a:t>
            </a:r>
          </a:p>
          <a:p>
            <a:pPr algn="just"/>
            <a:r>
              <a:rPr lang="en-US" dirty="0">
                <a:solidFill>
                  <a:schemeClr val="tx1"/>
                </a:solidFill>
                <a:latin typeface="Times New Roman" panose="02020603050405020304" pitchFamily="18" charset="0"/>
                <a:cs typeface="Times New Roman" panose="02020603050405020304" pitchFamily="18" charset="0"/>
              </a:rPr>
              <a:t>At the end of the evaluation process, 63 proposals scored 75 marks and above, and these institutions were selected for due diligence and capacity assessment.</a:t>
            </a:r>
          </a:p>
          <a:p>
            <a:pPr algn="just"/>
            <a:endParaRPr lang="en-US" dirty="0">
              <a:solidFill>
                <a:schemeClr val="tx1"/>
              </a:solidFill>
              <a:latin typeface="Times New Roman" panose="02020603050405020304" pitchFamily="18" charset="0"/>
              <a:cs typeface="Times New Roman" panose="02020603050405020304" pitchFamily="18" charset="0"/>
            </a:endParaRPr>
          </a:p>
          <a:p>
            <a:pPr algn="just"/>
            <a:endParaRPr lang="en-US" dirty="0">
              <a:solidFill>
                <a:schemeClr val="tx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01EB93A7-4874-442C-8A81-44C6723E2929}" type="slidenum">
              <a:rPr lang="en-US">
                <a:solidFill>
                  <a:prstClr val="black">
                    <a:lumMod val="65000"/>
                    <a:lumOff val="35000"/>
                  </a:prstClr>
                </a:solidFill>
              </a:rPr>
              <a:pPr/>
              <a:t>15</a:t>
            </a:fld>
            <a:endParaRPr lang="en-US" dirty="0">
              <a:solidFill>
                <a:prstClr val="black">
                  <a:lumMod val="65000"/>
                  <a:lumOff val="35000"/>
                </a:prstClr>
              </a:solidFill>
            </a:endParaRPr>
          </a:p>
        </p:txBody>
      </p:sp>
    </p:spTree>
    <p:extLst>
      <p:ext uri="{BB962C8B-B14F-4D97-AF65-F5344CB8AC3E}">
        <p14:creationId xmlns:p14="http://schemas.microsoft.com/office/powerpoint/2010/main" val="3663833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837" y="0"/>
            <a:ext cx="10972800" cy="1371600"/>
          </a:xfrm>
        </p:spPr>
        <p:txBody>
          <a:bodyPr>
            <a:normAutofit/>
          </a:bodyPr>
          <a:lstStyle/>
          <a:p>
            <a:r>
              <a:rPr lang="en-US" sz="3200" dirty="0">
                <a:solidFill>
                  <a:srgbClr val="002060"/>
                </a:solidFill>
              </a:rPr>
              <a:t>Due Diligence and Capacity Assessment</a:t>
            </a:r>
          </a:p>
        </p:txBody>
      </p:sp>
      <p:sp>
        <p:nvSpPr>
          <p:cNvPr id="3" name="Content Placeholder 2"/>
          <p:cNvSpPr>
            <a:spLocks noGrp="1"/>
          </p:cNvSpPr>
          <p:nvPr>
            <p:ph idx="1"/>
          </p:nvPr>
        </p:nvSpPr>
        <p:spPr>
          <a:xfrm>
            <a:off x="731837" y="1600202"/>
            <a:ext cx="10972800" cy="4525963"/>
          </a:xfrm>
        </p:spPr>
        <p:txBody>
          <a:bodyPr>
            <a:normAutofit/>
          </a:bodyPr>
          <a:lstStyle/>
          <a:p>
            <a:pPr algn="just"/>
            <a:r>
              <a:rPr lang="en-US" dirty="0">
                <a:solidFill>
                  <a:schemeClr val="tx1"/>
                </a:solidFill>
                <a:latin typeface="Times New Roman" panose="02020603050405020304" pitchFamily="18" charset="0"/>
                <a:cs typeface="Times New Roman" panose="02020603050405020304" pitchFamily="18" charset="0"/>
              </a:rPr>
              <a:t>The exercise commenced on the 29th September and completed 9</a:t>
            </a:r>
            <a:r>
              <a:rPr lang="en-US" baseline="30000" dirty="0">
                <a:solidFill>
                  <a:schemeClr val="tx1"/>
                </a:solidFill>
                <a:latin typeface="Times New Roman" panose="02020603050405020304" pitchFamily="18" charset="0"/>
                <a:cs typeface="Times New Roman" panose="02020603050405020304" pitchFamily="18" charset="0"/>
              </a:rPr>
              <a:t>th</a:t>
            </a:r>
            <a:r>
              <a:rPr lang="en-US" dirty="0">
                <a:solidFill>
                  <a:schemeClr val="tx1"/>
                </a:solidFill>
                <a:latin typeface="Times New Roman" panose="02020603050405020304" pitchFamily="18" charset="0"/>
                <a:cs typeface="Times New Roman" panose="02020603050405020304" pitchFamily="18" charset="0"/>
              </a:rPr>
              <a:t> October.</a:t>
            </a:r>
          </a:p>
          <a:p>
            <a:pPr algn="just"/>
            <a:r>
              <a:rPr lang="en-US" dirty="0">
                <a:solidFill>
                  <a:schemeClr val="tx1"/>
                </a:solidFill>
                <a:latin typeface="Times New Roman" panose="02020603050405020304" pitchFamily="18" charset="0"/>
                <a:cs typeface="Times New Roman" panose="02020603050405020304" pitchFamily="18" charset="0"/>
              </a:rPr>
              <a:t>All institutions that got the pass mark of 75 and over were visited and assessed.</a:t>
            </a:r>
          </a:p>
          <a:p>
            <a:pPr algn="just"/>
            <a:r>
              <a:rPr lang="en-US" dirty="0">
                <a:solidFill>
                  <a:schemeClr val="tx1"/>
                </a:solidFill>
                <a:latin typeface="Times New Roman" panose="02020603050405020304" pitchFamily="18" charset="0"/>
                <a:cs typeface="Times New Roman" panose="02020603050405020304" pitchFamily="18" charset="0"/>
              </a:rPr>
              <a:t>The first part of the exercise, the due diligence, focused on verifying the validity of documents, ownership structure, tax records, accounting systems, procurement procedures, human resource policies, and previous grant history (If any).</a:t>
            </a:r>
          </a:p>
          <a:p>
            <a:pPr algn="just"/>
            <a:r>
              <a:rPr lang="en-US" dirty="0">
                <a:solidFill>
                  <a:schemeClr val="tx1"/>
                </a:solidFill>
                <a:latin typeface="Times New Roman" panose="02020603050405020304" pitchFamily="18" charset="0"/>
                <a:cs typeface="Times New Roman" panose="02020603050405020304" pitchFamily="18" charset="0"/>
              </a:rPr>
              <a:t>The second part targeted confirmation of training location (accommodation), including adequacy for the target trainees, number of teaching and qualifications, and experience.</a:t>
            </a:r>
          </a:p>
          <a:p>
            <a:pPr algn="just"/>
            <a:r>
              <a:rPr lang="en-US" dirty="0">
                <a:solidFill>
                  <a:schemeClr val="tx1"/>
                </a:solidFill>
                <a:latin typeface="Times New Roman" panose="02020603050405020304" pitchFamily="18" charset="0"/>
                <a:cs typeface="Times New Roman" panose="02020603050405020304" pitchFamily="18" charset="0"/>
              </a:rPr>
              <a:t>Their ability to manage the requested grant funding was also looked into. </a:t>
            </a:r>
          </a:p>
          <a:p>
            <a:pPr algn="just"/>
            <a:endParaRPr lang="en-US" dirty="0">
              <a:solidFill>
                <a:schemeClr val="tx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01EB93A7-4874-442C-8A81-44C6723E2929}" type="slidenum">
              <a:rPr lang="en-US">
                <a:solidFill>
                  <a:prstClr val="black">
                    <a:lumMod val="65000"/>
                    <a:lumOff val="35000"/>
                  </a:prstClr>
                </a:solidFill>
              </a:rPr>
              <a:pPr/>
              <a:t>16</a:t>
            </a:fld>
            <a:endParaRPr lang="en-US" dirty="0">
              <a:solidFill>
                <a:prstClr val="black">
                  <a:lumMod val="65000"/>
                  <a:lumOff val="35000"/>
                </a:prstClr>
              </a:solidFill>
            </a:endParaRPr>
          </a:p>
        </p:txBody>
      </p:sp>
    </p:spTree>
    <p:extLst>
      <p:ext uri="{BB962C8B-B14F-4D97-AF65-F5344CB8AC3E}">
        <p14:creationId xmlns:p14="http://schemas.microsoft.com/office/powerpoint/2010/main" val="8442141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823" y="-68759"/>
            <a:ext cx="11192828" cy="1088192"/>
          </a:xfrm>
        </p:spPr>
        <p:txBody>
          <a:bodyPr>
            <a:normAutofit/>
          </a:bodyPr>
          <a:lstStyle/>
          <a:p>
            <a:r>
              <a:rPr lang="en-US" sz="3264" dirty="0">
                <a:solidFill>
                  <a:srgbClr val="002060"/>
                </a:solidFill>
              </a:rPr>
              <a:t>Grant Cycle</a:t>
            </a:r>
          </a:p>
        </p:txBody>
      </p:sp>
      <p:sp>
        <p:nvSpPr>
          <p:cNvPr id="4" name="Slide Number Placeholder 3"/>
          <p:cNvSpPr>
            <a:spLocks noGrp="1"/>
          </p:cNvSpPr>
          <p:nvPr>
            <p:ph type="sldNum" sz="quarter" idx="12"/>
          </p:nvPr>
        </p:nvSpPr>
        <p:spPr/>
        <p:txBody>
          <a:bodyPr/>
          <a:lstStyle/>
          <a:p>
            <a:fld id="{01EB93A7-4874-442C-8A81-44C6723E2929}" type="slidenum">
              <a:rPr lang="en-US" smtClean="0"/>
              <a:pPr/>
              <a:t>17</a:t>
            </a:fld>
            <a:endParaRPr lang="en-US"/>
          </a:p>
        </p:txBody>
      </p:sp>
      <p:pic>
        <p:nvPicPr>
          <p:cNvPr id="19" name="Content Placeholder 18"/>
          <p:cNvPicPr>
            <a:picLocks noGrp="1" noChangeAspect="1"/>
          </p:cNvPicPr>
          <p:nvPr>
            <p:ph idx="1"/>
          </p:nvPr>
        </p:nvPicPr>
        <p:blipFill>
          <a:blip r:embed="rId2"/>
          <a:stretch>
            <a:fillRect/>
          </a:stretch>
        </p:blipFill>
        <p:spPr>
          <a:xfrm>
            <a:off x="1554559" y="1019433"/>
            <a:ext cx="9715996" cy="5395618"/>
          </a:xfrm>
          <a:prstGeom prst="rect">
            <a:avLst/>
          </a:prstGeom>
        </p:spPr>
      </p:pic>
    </p:spTree>
    <p:extLst>
      <p:ext uri="{BB962C8B-B14F-4D97-AF65-F5344CB8AC3E}">
        <p14:creationId xmlns:p14="http://schemas.microsoft.com/office/powerpoint/2010/main" val="4882806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824" y="0"/>
            <a:ext cx="11192828" cy="1600200"/>
          </a:xfrm>
        </p:spPr>
        <p:txBody>
          <a:bodyPr anchor="b">
            <a:normAutofit/>
          </a:bodyPr>
          <a:lstStyle/>
          <a:p>
            <a:r>
              <a:rPr lang="en-US" dirty="0"/>
              <a:t>Who Can Apply?</a:t>
            </a:r>
          </a:p>
        </p:txBody>
      </p:sp>
      <p:pic>
        <p:nvPicPr>
          <p:cNvPr id="6" name="Picture 5" descr="Magnifying glass on clear background">
            <a:extLst>
              <a:ext uri="{FF2B5EF4-FFF2-40B4-BE49-F238E27FC236}">
                <a16:creationId xmlns:a16="http://schemas.microsoft.com/office/drawing/2014/main" id="{ABA71D86-1B9F-4200-86C2-1C52A5736198}"/>
              </a:ext>
            </a:extLst>
          </p:cNvPr>
          <p:cNvPicPr>
            <a:picLocks noChangeAspect="1"/>
          </p:cNvPicPr>
          <p:nvPr/>
        </p:nvPicPr>
        <p:blipFill rotWithShape="1">
          <a:blip r:embed="rId2">
            <a:duotone>
              <a:prstClr val="black"/>
              <a:schemeClr val="accent1">
                <a:tint val="45000"/>
                <a:satMod val="400000"/>
              </a:schemeClr>
            </a:duotone>
          </a:blip>
          <a:srcRect t="10607" b="28814"/>
          <a:stretch/>
        </p:blipFill>
        <p:spPr>
          <a:xfrm>
            <a:off x="621824" y="2012951"/>
            <a:ext cx="11192828" cy="4525963"/>
          </a:xfrm>
          <a:prstGeom prst="rect">
            <a:avLst/>
          </a:prstGeom>
          <a:solidFill>
            <a:schemeClr val="accent1">
              <a:alpha val="77000"/>
            </a:schemeClr>
          </a:solidFill>
        </p:spPr>
      </p:pic>
      <p:sp>
        <p:nvSpPr>
          <p:cNvPr id="4" name="Slide Number Placeholder 3"/>
          <p:cNvSpPr>
            <a:spLocks noGrp="1"/>
          </p:cNvSpPr>
          <p:nvPr>
            <p:ph type="sldNum" sz="quarter" idx="12"/>
          </p:nvPr>
        </p:nvSpPr>
        <p:spPr>
          <a:xfrm>
            <a:off x="11619452" y="6356352"/>
            <a:ext cx="764325" cy="365125"/>
          </a:xfrm>
        </p:spPr>
        <p:txBody>
          <a:bodyPr anchor="ctr">
            <a:normAutofit/>
          </a:bodyPr>
          <a:lstStyle/>
          <a:p>
            <a:pPr>
              <a:spcAft>
                <a:spcPts val="600"/>
              </a:spcAft>
            </a:pPr>
            <a:fld id="{01EB93A7-4874-442C-8A81-44C6723E2929}" type="slidenum">
              <a:rPr lang="en-US" smtClean="0"/>
              <a:pPr>
                <a:spcAft>
                  <a:spcPts val="600"/>
                </a:spcAft>
              </a:pPr>
              <a:t>18</a:t>
            </a:fld>
            <a:endParaRPr lang="en-US"/>
          </a:p>
        </p:txBody>
      </p:sp>
    </p:spTree>
    <p:extLst>
      <p:ext uri="{BB962C8B-B14F-4D97-AF65-F5344CB8AC3E}">
        <p14:creationId xmlns:p14="http://schemas.microsoft.com/office/powerpoint/2010/main" val="33293487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823" y="-68758"/>
            <a:ext cx="11192828" cy="1399103"/>
          </a:xfrm>
        </p:spPr>
        <p:txBody>
          <a:bodyPr>
            <a:normAutofit/>
          </a:bodyPr>
          <a:lstStyle/>
          <a:p>
            <a:r>
              <a:rPr lang="en-US" sz="3264" dirty="0">
                <a:solidFill>
                  <a:srgbClr val="002060"/>
                </a:solidFill>
              </a:rPr>
              <a:t> Window 2 (Businesses)</a:t>
            </a:r>
          </a:p>
        </p:txBody>
      </p:sp>
      <p:sp>
        <p:nvSpPr>
          <p:cNvPr id="3" name="Content Placeholder 2"/>
          <p:cNvSpPr>
            <a:spLocks noGrp="1"/>
          </p:cNvSpPr>
          <p:nvPr>
            <p:ph idx="1"/>
          </p:nvPr>
        </p:nvSpPr>
        <p:spPr>
          <a:xfrm>
            <a:off x="621823" y="1739634"/>
            <a:ext cx="11192828" cy="4616718"/>
          </a:xfrm>
        </p:spPr>
        <p:txBody>
          <a:bodyPr>
            <a:normAutofit/>
          </a:bodyPr>
          <a:lstStyle/>
          <a:p>
            <a:pPr algn="just"/>
            <a:r>
              <a:rPr lang="en-US" dirty="0">
                <a:solidFill>
                  <a:schemeClr val="tx1"/>
                </a:solidFill>
                <a:latin typeface="Times New Roman" panose="02020603050405020304" pitchFamily="18" charset="0"/>
                <a:cs typeface="Times New Roman" panose="02020603050405020304" pitchFamily="18" charset="0"/>
              </a:rPr>
              <a:t>Be an informal sector member-based organization/association/coop or a registered company</a:t>
            </a:r>
          </a:p>
          <a:p>
            <a:pPr algn="just"/>
            <a:r>
              <a:rPr lang="en-US" dirty="0">
                <a:solidFill>
                  <a:schemeClr val="tx1"/>
                </a:solidFill>
                <a:latin typeface="Times New Roman" panose="02020603050405020304" pitchFamily="18" charset="0"/>
                <a:cs typeface="Times New Roman" panose="02020603050405020304" pitchFamily="18" charset="0"/>
              </a:rPr>
              <a:t>The company/organization/coop must have been in existence for at least 2 years.</a:t>
            </a:r>
          </a:p>
          <a:p>
            <a:pPr algn="just"/>
            <a:r>
              <a:rPr lang="en-US" dirty="0">
                <a:solidFill>
                  <a:schemeClr val="tx1"/>
                </a:solidFill>
                <a:latin typeface="Times New Roman" panose="02020603050405020304" pitchFamily="18" charset="0"/>
                <a:cs typeface="Times New Roman" panose="02020603050405020304" pitchFamily="18" charset="0"/>
              </a:rPr>
              <a:t>Employee/membership composition should be majority Sierra Leonean nationality.</a:t>
            </a:r>
          </a:p>
          <a:p>
            <a:pPr algn="just"/>
            <a:r>
              <a:rPr lang="en-US" dirty="0">
                <a:solidFill>
                  <a:schemeClr val="tx1"/>
                </a:solidFill>
                <a:latin typeface="Times New Roman" panose="02020603050405020304" pitchFamily="18" charset="0"/>
                <a:cs typeface="Times New Roman" panose="02020603050405020304" pitchFamily="18" charset="0"/>
              </a:rPr>
              <a:t>Employee/membership composition of 25% youth and/or women.</a:t>
            </a:r>
          </a:p>
          <a:p>
            <a:pPr algn="just"/>
            <a:r>
              <a:rPr lang="en-US" dirty="0">
                <a:solidFill>
                  <a:schemeClr val="tx1"/>
                </a:solidFill>
                <a:latin typeface="Times New Roman" panose="02020603050405020304" pitchFamily="18" charset="0"/>
                <a:cs typeface="Times New Roman" panose="02020603050405020304" pitchFamily="18" charset="0"/>
              </a:rPr>
              <a:t>Must be from one of the 6 targeted sectors: agriculture/agro-processing, tourism, mining/extractives, construction, fisheries and ICT.</a:t>
            </a:r>
          </a:p>
          <a:p>
            <a:pPr algn="just"/>
            <a:r>
              <a:rPr lang="en-US" dirty="0">
                <a:solidFill>
                  <a:schemeClr val="tx1"/>
                </a:solidFill>
                <a:latin typeface="Times New Roman" panose="02020603050405020304" pitchFamily="18" charset="0"/>
                <a:cs typeface="Times New Roman" panose="02020603050405020304" pitchFamily="18" charset="0"/>
              </a:rPr>
              <a:t>Have demonstrable commercial viability.</a:t>
            </a:r>
          </a:p>
          <a:p>
            <a:pPr algn="just"/>
            <a:r>
              <a:rPr lang="en-US" dirty="0">
                <a:solidFill>
                  <a:schemeClr val="tx1"/>
                </a:solidFill>
                <a:latin typeface="Times New Roman" panose="02020603050405020304" pitchFamily="18" charset="0"/>
                <a:cs typeface="Times New Roman" panose="02020603050405020304" pitchFamily="18" charset="0"/>
              </a:rPr>
              <a:t>The proposed training must benefit a minimum of 25 proposed trainees across the informal and formal sectors.</a:t>
            </a:r>
          </a:p>
        </p:txBody>
      </p:sp>
      <p:sp>
        <p:nvSpPr>
          <p:cNvPr id="4" name="Slide Number Placeholder 3"/>
          <p:cNvSpPr>
            <a:spLocks noGrp="1"/>
          </p:cNvSpPr>
          <p:nvPr>
            <p:ph type="sldNum" sz="quarter" idx="12"/>
          </p:nvPr>
        </p:nvSpPr>
        <p:spPr/>
        <p:txBody>
          <a:bodyPr/>
          <a:lstStyle/>
          <a:p>
            <a:fld id="{01EB93A7-4874-442C-8A81-44C6723E2929}" type="slidenum">
              <a:rPr lang="en-US" smtClean="0"/>
              <a:pPr/>
              <a:t>19</a:t>
            </a:fld>
            <a:endParaRPr lang="en-US"/>
          </a:p>
        </p:txBody>
      </p:sp>
    </p:spTree>
    <p:extLst>
      <p:ext uri="{BB962C8B-B14F-4D97-AF65-F5344CB8AC3E}">
        <p14:creationId xmlns:p14="http://schemas.microsoft.com/office/powerpoint/2010/main" val="79573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823" y="-68758"/>
            <a:ext cx="11192828" cy="1399103"/>
          </a:xfrm>
        </p:spPr>
        <p:txBody>
          <a:bodyPr>
            <a:normAutofit/>
          </a:bodyPr>
          <a:lstStyle/>
          <a:p>
            <a:r>
              <a:rPr lang="en-US" sz="3264">
                <a:solidFill>
                  <a:srgbClr val="002060"/>
                </a:solidFill>
              </a:rPr>
              <a:t>Project Development Objective</a:t>
            </a:r>
            <a:endParaRPr lang="en-US" sz="3264" dirty="0">
              <a:solidFill>
                <a:srgbClr val="002060"/>
              </a:solidFill>
            </a:endParaRPr>
          </a:p>
        </p:txBody>
      </p:sp>
      <p:sp>
        <p:nvSpPr>
          <p:cNvPr id="3" name="Content Placeholder 2"/>
          <p:cNvSpPr>
            <a:spLocks noGrp="1"/>
          </p:cNvSpPr>
          <p:nvPr>
            <p:ph idx="1"/>
          </p:nvPr>
        </p:nvSpPr>
        <p:spPr>
          <a:xfrm>
            <a:off x="1088191" y="2314899"/>
            <a:ext cx="9871452" cy="2979573"/>
          </a:xfrm>
        </p:spPr>
        <p:txBody>
          <a:bodyPr>
            <a:normAutofit/>
          </a:bodyPr>
          <a:lstStyle/>
          <a:p>
            <a:pPr marL="0" indent="0" algn="just">
              <a:buNone/>
            </a:pPr>
            <a:r>
              <a:rPr lang="en-US" sz="2856">
                <a:solidFill>
                  <a:schemeClr val="tx1"/>
                </a:solidFill>
                <a:latin typeface="Times New Roman" panose="02020603050405020304" pitchFamily="18" charset="0"/>
                <a:cs typeface="Times New Roman" panose="02020603050405020304" pitchFamily="18" charset="0"/>
              </a:rPr>
              <a:t>To increase access to demand‐led skills training and build the foundations for a demand‐led skills development system in Sierra Leone</a:t>
            </a:r>
            <a:endParaRPr lang="en-GB" sz="2856" dirty="0">
              <a:solidFill>
                <a:schemeClr val="tx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01EB93A7-4874-442C-8A81-44C6723E2929}" type="slidenum">
              <a:rPr lang="en-US" smtClean="0"/>
              <a:pPr/>
              <a:t>2</a:t>
            </a:fld>
            <a:endParaRPr lang="en-US"/>
          </a:p>
        </p:txBody>
      </p:sp>
    </p:spTree>
    <p:extLst>
      <p:ext uri="{BB962C8B-B14F-4D97-AF65-F5344CB8AC3E}">
        <p14:creationId xmlns:p14="http://schemas.microsoft.com/office/powerpoint/2010/main" val="23478161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824" y="0"/>
            <a:ext cx="11192828" cy="1600200"/>
          </a:xfrm>
        </p:spPr>
        <p:txBody>
          <a:bodyPr anchor="b">
            <a:normAutofit/>
          </a:bodyPr>
          <a:lstStyle/>
          <a:p>
            <a:r>
              <a:rPr lang="en-US" dirty="0"/>
              <a:t>How to Apply?</a:t>
            </a:r>
          </a:p>
        </p:txBody>
      </p:sp>
      <p:pic>
        <p:nvPicPr>
          <p:cNvPr id="6" name="Picture 5" descr="Path winding through a grassy field">
            <a:extLst>
              <a:ext uri="{FF2B5EF4-FFF2-40B4-BE49-F238E27FC236}">
                <a16:creationId xmlns:a16="http://schemas.microsoft.com/office/drawing/2014/main" id="{DD73E090-2E8E-4F41-B249-DB39F38D822C}"/>
              </a:ext>
            </a:extLst>
          </p:cNvPr>
          <p:cNvPicPr>
            <a:picLocks noChangeAspect="1"/>
          </p:cNvPicPr>
          <p:nvPr/>
        </p:nvPicPr>
        <p:blipFill rotWithShape="1">
          <a:blip r:embed="rId2"/>
          <a:srcRect t="18176" b="21245"/>
          <a:stretch/>
        </p:blipFill>
        <p:spPr>
          <a:xfrm>
            <a:off x="621824" y="1600202"/>
            <a:ext cx="11192828" cy="4525963"/>
          </a:xfrm>
          <a:prstGeom prst="rect">
            <a:avLst/>
          </a:prstGeom>
          <a:noFill/>
        </p:spPr>
      </p:pic>
      <p:sp>
        <p:nvSpPr>
          <p:cNvPr id="4" name="Slide Number Placeholder 3"/>
          <p:cNvSpPr>
            <a:spLocks noGrp="1"/>
          </p:cNvSpPr>
          <p:nvPr>
            <p:ph type="sldNum" sz="quarter" idx="12"/>
          </p:nvPr>
        </p:nvSpPr>
        <p:spPr>
          <a:xfrm>
            <a:off x="11619452" y="6356352"/>
            <a:ext cx="764325" cy="365125"/>
          </a:xfrm>
        </p:spPr>
        <p:txBody>
          <a:bodyPr anchor="ctr">
            <a:normAutofit/>
          </a:bodyPr>
          <a:lstStyle/>
          <a:p>
            <a:pPr>
              <a:spcAft>
                <a:spcPts val="600"/>
              </a:spcAft>
            </a:pPr>
            <a:fld id="{01EB93A7-4874-442C-8A81-44C6723E2929}" type="slidenum">
              <a:rPr lang="en-US" smtClean="0"/>
              <a:pPr>
                <a:spcAft>
                  <a:spcPts val="600"/>
                </a:spcAft>
              </a:pPr>
              <a:t>20</a:t>
            </a:fld>
            <a:endParaRPr lang="en-US"/>
          </a:p>
        </p:txBody>
      </p:sp>
    </p:spTree>
    <p:extLst>
      <p:ext uri="{BB962C8B-B14F-4D97-AF65-F5344CB8AC3E}">
        <p14:creationId xmlns:p14="http://schemas.microsoft.com/office/powerpoint/2010/main" val="18310813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823" y="-68758"/>
            <a:ext cx="11192828" cy="1399103"/>
          </a:xfrm>
        </p:spPr>
        <p:txBody>
          <a:bodyPr>
            <a:normAutofit/>
          </a:bodyPr>
          <a:lstStyle/>
          <a:p>
            <a:r>
              <a:rPr lang="en-US" sz="3264" dirty="0">
                <a:solidFill>
                  <a:srgbClr val="002060"/>
                </a:solidFill>
              </a:rPr>
              <a:t>Online</a:t>
            </a:r>
          </a:p>
        </p:txBody>
      </p:sp>
      <p:sp>
        <p:nvSpPr>
          <p:cNvPr id="3" name="Content Placeholder 2"/>
          <p:cNvSpPr>
            <a:spLocks noGrp="1"/>
          </p:cNvSpPr>
          <p:nvPr>
            <p:ph idx="1"/>
          </p:nvPr>
        </p:nvSpPr>
        <p:spPr>
          <a:xfrm>
            <a:off x="621823" y="1563530"/>
            <a:ext cx="11192828" cy="4616718"/>
          </a:xfrm>
        </p:spPr>
        <p:txBody>
          <a:bodyPr>
            <a:normAutofit/>
          </a:bodyPr>
          <a:lstStyle/>
          <a:p>
            <a:pPr algn="just"/>
            <a:r>
              <a:rPr lang="en-US" dirty="0">
                <a:solidFill>
                  <a:schemeClr val="tx1"/>
                </a:solidFill>
                <a:latin typeface="Times New Roman" panose="02020603050405020304" pitchFamily="18" charset="0"/>
                <a:cs typeface="Times New Roman" panose="02020603050405020304" pitchFamily="18" charset="0"/>
              </a:rPr>
              <a:t>Visit the SDF Website : </a:t>
            </a:r>
            <a:r>
              <a:rPr lang="en-US" dirty="0">
                <a:solidFill>
                  <a:schemeClr val="tx1"/>
                </a:solidFill>
                <a:latin typeface="Times New Roman" panose="02020603050405020304" pitchFamily="18" charset="0"/>
                <a:cs typeface="Times New Roman" panose="02020603050405020304" pitchFamily="18" charset="0"/>
                <a:hlinkClick r:id="rId2"/>
              </a:rPr>
              <a:t>www.sdf.gov.sl</a:t>
            </a:r>
            <a:r>
              <a:rPr lang="en-US" dirty="0">
                <a:solidFill>
                  <a:schemeClr val="tx1"/>
                </a:solidFill>
                <a:latin typeface="Times New Roman" panose="02020603050405020304" pitchFamily="18" charset="0"/>
                <a:cs typeface="Times New Roman" panose="02020603050405020304" pitchFamily="18" charset="0"/>
              </a:rPr>
              <a:t> </a:t>
            </a:r>
          </a:p>
          <a:p>
            <a:pPr algn="just"/>
            <a:r>
              <a:rPr lang="en-US" dirty="0">
                <a:solidFill>
                  <a:schemeClr val="tx1"/>
                </a:solidFill>
                <a:latin typeface="Times New Roman" panose="02020603050405020304" pitchFamily="18" charset="0"/>
                <a:cs typeface="Times New Roman" panose="02020603050405020304" pitchFamily="18" charset="0"/>
              </a:rPr>
              <a:t>Submit concept note button will be active</a:t>
            </a:r>
          </a:p>
          <a:p>
            <a:pPr algn="just"/>
            <a:r>
              <a:rPr lang="en-US" dirty="0">
                <a:solidFill>
                  <a:schemeClr val="tx1"/>
                </a:solidFill>
                <a:latin typeface="Times New Roman" panose="02020603050405020304" pitchFamily="18" charset="0"/>
                <a:cs typeface="Times New Roman" panose="02020603050405020304" pitchFamily="18" charset="0"/>
              </a:rPr>
              <a:t>Click on </a:t>
            </a:r>
            <a:r>
              <a:rPr lang="en-US" b="1" dirty="0">
                <a:solidFill>
                  <a:schemeClr val="tx1"/>
                </a:solidFill>
                <a:latin typeface="Times New Roman" panose="02020603050405020304" pitchFamily="18" charset="0"/>
                <a:cs typeface="Times New Roman" panose="02020603050405020304" pitchFamily="18" charset="0"/>
              </a:rPr>
              <a:t>Submit Concept Note</a:t>
            </a:r>
          </a:p>
          <a:p>
            <a:pPr algn="just"/>
            <a:r>
              <a:rPr lang="en-US" dirty="0">
                <a:solidFill>
                  <a:schemeClr val="tx1"/>
                </a:solidFill>
                <a:latin typeface="Times New Roman" panose="02020603050405020304" pitchFamily="18" charset="0"/>
                <a:cs typeface="Times New Roman" panose="02020603050405020304" pitchFamily="18" charset="0"/>
              </a:rPr>
              <a:t>Register your entity</a:t>
            </a:r>
          </a:p>
          <a:p>
            <a:pPr algn="just"/>
            <a:r>
              <a:rPr lang="en-US" dirty="0">
                <a:solidFill>
                  <a:schemeClr val="tx1"/>
                </a:solidFill>
                <a:latin typeface="Times New Roman" panose="02020603050405020304" pitchFamily="18" charset="0"/>
                <a:cs typeface="Times New Roman" panose="02020603050405020304" pitchFamily="18" charset="0"/>
              </a:rPr>
              <a:t>Complete Form and upload required documents</a:t>
            </a:r>
          </a:p>
          <a:p>
            <a:pPr marL="0" indent="0" algn="just">
              <a:buNone/>
            </a:pPr>
            <a:endParaRPr lang="en-US" dirty="0">
              <a:solidFill>
                <a:schemeClr val="tx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01EB93A7-4874-442C-8A81-44C6723E2929}" type="slidenum">
              <a:rPr lang="en-US" smtClean="0"/>
              <a:pPr/>
              <a:t>21</a:t>
            </a:fld>
            <a:endParaRPr lang="en-US"/>
          </a:p>
        </p:txBody>
      </p:sp>
    </p:spTree>
    <p:extLst>
      <p:ext uri="{BB962C8B-B14F-4D97-AF65-F5344CB8AC3E}">
        <p14:creationId xmlns:p14="http://schemas.microsoft.com/office/powerpoint/2010/main" val="10640203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823" y="-68758"/>
            <a:ext cx="11192828" cy="1399103"/>
          </a:xfrm>
        </p:spPr>
        <p:txBody>
          <a:bodyPr>
            <a:normAutofit/>
          </a:bodyPr>
          <a:lstStyle/>
          <a:p>
            <a:r>
              <a:rPr lang="en-US" sz="3264" dirty="0">
                <a:solidFill>
                  <a:srgbClr val="002060"/>
                </a:solidFill>
              </a:rPr>
              <a:t>Email</a:t>
            </a:r>
          </a:p>
        </p:txBody>
      </p:sp>
      <p:sp>
        <p:nvSpPr>
          <p:cNvPr id="3" name="Content Placeholder 2"/>
          <p:cNvSpPr>
            <a:spLocks noGrp="1"/>
          </p:cNvSpPr>
          <p:nvPr>
            <p:ph idx="1"/>
          </p:nvPr>
        </p:nvSpPr>
        <p:spPr>
          <a:xfrm>
            <a:off x="621823" y="1563530"/>
            <a:ext cx="11192828" cy="4616718"/>
          </a:xfrm>
        </p:spPr>
        <p:txBody>
          <a:bodyPr>
            <a:normAutofit/>
          </a:bodyPr>
          <a:lstStyle/>
          <a:p>
            <a:pPr algn="just"/>
            <a:r>
              <a:rPr lang="en-US" dirty="0">
                <a:solidFill>
                  <a:schemeClr val="tx1"/>
                </a:solidFill>
                <a:latin typeface="Times New Roman" panose="02020603050405020304" pitchFamily="18" charset="0"/>
                <a:cs typeface="Times New Roman" panose="02020603050405020304" pitchFamily="18" charset="0"/>
              </a:rPr>
              <a:t>Visit the SDF Website : </a:t>
            </a:r>
            <a:r>
              <a:rPr lang="en-US" dirty="0">
                <a:solidFill>
                  <a:schemeClr val="tx1"/>
                </a:solidFill>
                <a:latin typeface="Times New Roman" panose="02020603050405020304" pitchFamily="18" charset="0"/>
                <a:cs typeface="Times New Roman" panose="02020603050405020304" pitchFamily="18" charset="0"/>
                <a:hlinkClick r:id="rId2"/>
              </a:rPr>
              <a:t>www.sdf.gov.sl</a:t>
            </a:r>
            <a:r>
              <a:rPr lang="en-US" dirty="0">
                <a:solidFill>
                  <a:schemeClr val="tx1"/>
                </a:solidFill>
                <a:latin typeface="Times New Roman" panose="02020603050405020304" pitchFamily="18" charset="0"/>
                <a:cs typeface="Times New Roman" panose="02020603050405020304" pitchFamily="18" charset="0"/>
              </a:rPr>
              <a:t> </a:t>
            </a:r>
          </a:p>
          <a:p>
            <a:pPr algn="just"/>
            <a:r>
              <a:rPr lang="en-US" dirty="0">
                <a:solidFill>
                  <a:schemeClr val="tx1"/>
                </a:solidFill>
                <a:latin typeface="Times New Roman" panose="02020603050405020304" pitchFamily="18" charset="0"/>
                <a:cs typeface="Times New Roman" panose="02020603050405020304" pitchFamily="18" charset="0"/>
              </a:rPr>
              <a:t>Download window 2 form from </a:t>
            </a:r>
            <a:r>
              <a:rPr lang="en-US" b="1" dirty="0">
                <a:solidFill>
                  <a:schemeClr val="tx1"/>
                </a:solidFill>
                <a:latin typeface="Times New Roman" panose="02020603050405020304" pitchFamily="18" charset="0"/>
                <a:cs typeface="Times New Roman" panose="02020603050405020304" pitchFamily="18" charset="0"/>
              </a:rPr>
              <a:t>Resources</a:t>
            </a:r>
          </a:p>
          <a:p>
            <a:pPr algn="just"/>
            <a:r>
              <a:rPr lang="en-US" dirty="0">
                <a:solidFill>
                  <a:schemeClr val="tx1"/>
                </a:solidFill>
                <a:latin typeface="Times New Roman" panose="02020603050405020304" pitchFamily="18" charset="0"/>
                <a:cs typeface="Times New Roman" panose="02020603050405020304" pitchFamily="18" charset="0"/>
              </a:rPr>
              <a:t>Complete Electronically</a:t>
            </a:r>
            <a:endParaRPr lang="en-US" b="1" dirty="0">
              <a:solidFill>
                <a:schemeClr val="tx1"/>
              </a:solidFill>
              <a:latin typeface="Times New Roman" panose="02020603050405020304" pitchFamily="18" charset="0"/>
              <a:cs typeface="Times New Roman" panose="02020603050405020304" pitchFamily="18" charset="0"/>
            </a:endParaRPr>
          </a:p>
          <a:p>
            <a:pPr algn="just"/>
            <a:r>
              <a:rPr lang="en-US" dirty="0">
                <a:solidFill>
                  <a:schemeClr val="tx1"/>
                </a:solidFill>
                <a:latin typeface="Times New Roman" panose="02020603050405020304" pitchFamily="18" charset="0"/>
                <a:cs typeface="Times New Roman" panose="02020603050405020304" pitchFamily="18" charset="0"/>
              </a:rPr>
              <a:t>Email to </a:t>
            </a:r>
            <a:r>
              <a:rPr lang="en-US" dirty="0">
                <a:solidFill>
                  <a:schemeClr val="tx1"/>
                </a:solidFill>
                <a:latin typeface="Times New Roman" panose="02020603050405020304" pitchFamily="18" charset="0"/>
                <a:cs typeface="Times New Roman" panose="02020603050405020304" pitchFamily="18" charset="0"/>
                <a:hlinkClick r:id="rId3"/>
              </a:rPr>
              <a:t>grants@sdf.gov.sl</a:t>
            </a:r>
            <a:r>
              <a:rPr lang="en-US" dirty="0">
                <a:solidFill>
                  <a:schemeClr val="tx1"/>
                </a:solidFill>
                <a:latin typeface="Times New Roman" panose="02020603050405020304" pitchFamily="18" charset="0"/>
                <a:cs typeface="Times New Roman" panose="02020603050405020304" pitchFamily="18" charset="0"/>
              </a:rPr>
              <a:t> </a:t>
            </a:r>
          </a:p>
          <a:p>
            <a:pPr marL="0" indent="0" algn="just">
              <a:buNone/>
            </a:pPr>
            <a:endParaRPr lang="en-US" dirty="0">
              <a:solidFill>
                <a:schemeClr val="tx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01EB93A7-4874-442C-8A81-44C6723E2929}" type="slidenum">
              <a:rPr lang="en-US" smtClean="0"/>
              <a:pPr/>
              <a:t>22</a:t>
            </a:fld>
            <a:endParaRPr lang="en-US"/>
          </a:p>
        </p:txBody>
      </p:sp>
    </p:spTree>
    <p:extLst>
      <p:ext uri="{BB962C8B-B14F-4D97-AF65-F5344CB8AC3E}">
        <p14:creationId xmlns:p14="http://schemas.microsoft.com/office/powerpoint/2010/main" val="32144638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823" y="-68758"/>
            <a:ext cx="11192828" cy="1399103"/>
          </a:xfrm>
        </p:spPr>
        <p:txBody>
          <a:bodyPr>
            <a:normAutofit/>
          </a:bodyPr>
          <a:lstStyle/>
          <a:p>
            <a:r>
              <a:rPr lang="en-US" sz="3264" dirty="0">
                <a:solidFill>
                  <a:srgbClr val="002060"/>
                </a:solidFill>
              </a:rPr>
              <a:t>Stage 1: Concept Note Submission</a:t>
            </a:r>
          </a:p>
        </p:txBody>
      </p:sp>
      <p:sp>
        <p:nvSpPr>
          <p:cNvPr id="3" name="Content Placeholder 2"/>
          <p:cNvSpPr>
            <a:spLocks noGrp="1"/>
          </p:cNvSpPr>
          <p:nvPr>
            <p:ph idx="1"/>
          </p:nvPr>
        </p:nvSpPr>
        <p:spPr>
          <a:xfrm>
            <a:off x="621823" y="1563530"/>
            <a:ext cx="11192828" cy="4616718"/>
          </a:xfrm>
        </p:spPr>
        <p:txBody>
          <a:bodyPr>
            <a:normAutofit/>
          </a:bodyPr>
          <a:lstStyle/>
          <a:p>
            <a:pPr algn="just"/>
            <a:r>
              <a:rPr lang="en-US" dirty="0">
                <a:solidFill>
                  <a:schemeClr val="tx1"/>
                </a:solidFill>
                <a:latin typeface="Times New Roman" panose="02020603050405020304" pitchFamily="18" charset="0"/>
                <a:cs typeface="Times New Roman" panose="02020603050405020304" pitchFamily="18" charset="0"/>
              </a:rPr>
              <a:t>Should not exceed the maximum number of characters stated in each section</a:t>
            </a:r>
          </a:p>
          <a:p>
            <a:pPr algn="just"/>
            <a:r>
              <a:rPr lang="en-US" dirty="0">
                <a:solidFill>
                  <a:schemeClr val="tx1"/>
                </a:solidFill>
                <a:latin typeface="Times New Roman" panose="02020603050405020304" pitchFamily="18" charset="0"/>
                <a:cs typeface="Times New Roman" panose="02020603050405020304" pitchFamily="18" charset="0"/>
              </a:rPr>
              <a:t>Must provide basic information on the application and the project to be funded</a:t>
            </a:r>
          </a:p>
          <a:p>
            <a:pPr algn="just"/>
            <a:r>
              <a:rPr lang="en-US" dirty="0">
                <a:solidFill>
                  <a:schemeClr val="tx1"/>
                </a:solidFill>
                <a:latin typeface="Times New Roman" panose="02020603050405020304" pitchFamily="18" charset="0"/>
                <a:cs typeface="Times New Roman" panose="02020603050405020304" pitchFamily="18" charset="0"/>
              </a:rPr>
              <a:t>Standard format can be downloaded or accessed from the website</a:t>
            </a:r>
          </a:p>
          <a:p>
            <a:pPr algn="just"/>
            <a:r>
              <a:rPr lang="en-US" dirty="0">
                <a:solidFill>
                  <a:schemeClr val="tx1"/>
                </a:solidFill>
                <a:latin typeface="Times New Roman" panose="02020603050405020304" pitchFamily="18" charset="0"/>
                <a:cs typeface="Times New Roman" panose="02020603050405020304" pitchFamily="18" charset="0"/>
              </a:rPr>
              <a:t>Together with the concept note, the applicant must submit relevant legal documents, including evidence of registration</a:t>
            </a:r>
          </a:p>
          <a:p>
            <a:pPr marL="0" indent="0" algn="just">
              <a:buNone/>
            </a:pPr>
            <a:endParaRPr lang="en-US" dirty="0">
              <a:solidFill>
                <a:schemeClr val="tx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01EB93A7-4874-442C-8A81-44C6723E2929}" type="slidenum">
              <a:rPr lang="en-US" smtClean="0"/>
              <a:pPr/>
              <a:t>23</a:t>
            </a:fld>
            <a:endParaRPr lang="en-US"/>
          </a:p>
        </p:txBody>
      </p:sp>
    </p:spTree>
    <p:extLst>
      <p:ext uri="{BB962C8B-B14F-4D97-AF65-F5344CB8AC3E}">
        <p14:creationId xmlns:p14="http://schemas.microsoft.com/office/powerpoint/2010/main" val="38898363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823" y="-68758"/>
            <a:ext cx="11192828" cy="1399103"/>
          </a:xfrm>
        </p:spPr>
        <p:txBody>
          <a:bodyPr>
            <a:normAutofit/>
          </a:bodyPr>
          <a:lstStyle/>
          <a:p>
            <a:r>
              <a:rPr lang="en-US" sz="3264" dirty="0">
                <a:solidFill>
                  <a:srgbClr val="002060"/>
                </a:solidFill>
              </a:rPr>
              <a:t>Concept Note Screening Method</a:t>
            </a:r>
          </a:p>
        </p:txBody>
      </p:sp>
      <p:sp>
        <p:nvSpPr>
          <p:cNvPr id="3" name="Content Placeholder 2"/>
          <p:cNvSpPr>
            <a:spLocks noGrp="1"/>
          </p:cNvSpPr>
          <p:nvPr>
            <p:ph idx="1"/>
          </p:nvPr>
        </p:nvSpPr>
        <p:spPr>
          <a:xfrm>
            <a:off x="621823" y="1563530"/>
            <a:ext cx="11192828" cy="4616718"/>
          </a:xfrm>
        </p:spPr>
        <p:txBody>
          <a:bodyPr>
            <a:normAutofit fontScale="92500"/>
          </a:bodyPr>
          <a:lstStyle/>
          <a:p>
            <a:pPr algn="just"/>
            <a:r>
              <a:rPr lang="en-US" dirty="0">
                <a:solidFill>
                  <a:schemeClr val="tx1"/>
                </a:solidFill>
                <a:latin typeface="Times New Roman" panose="02020603050405020304" pitchFamily="18" charset="0"/>
                <a:cs typeface="Times New Roman" panose="02020603050405020304" pitchFamily="18" charset="0"/>
              </a:rPr>
              <a:t>As part of the screening, a preliminary due diligence of the applicant will be conducted in order to verify the de facto legal existence of the applying company/organization.</a:t>
            </a:r>
          </a:p>
          <a:p>
            <a:pPr algn="just"/>
            <a:r>
              <a:rPr lang="en-US" dirty="0">
                <a:solidFill>
                  <a:schemeClr val="tx1"/>
                </a:solidFill>
                <a:latin typeface="Times New Roman" panose="02020603050405020304" pitchFamily="18" charset="0"/>
                <a:cs typeface="Times New Roman" panose="02020603050405020304" pitchFamily="18" charset="0"/>
              </a:rPr>
              <a:t>Does the application contain the required information?</a:t>
            </a:r>
          </a:p>
          <a:p>
            <a:pPr algn="just"/>
            <a:r>
              <a:rPr lang="en-US" dirty="0">
                <a:solidFill>
                  <a:schemeClr val="tx1"/>
                </a:solidFill>
                <a:latin typeface="Times New Roman" panose="02020603050405020304" pitchFamily="18" charset="0"/>
                <a:cs typeface="Times New Roman" panose="02020603050405020304" pitchFamily="18" charset="0"/>
              </a:rPr>
              <a:t>Does the proposed training activity project fall within the priority sectors of SDF?</a:t>
            </a:r>
          </a:p>
          <a:p>
            <a:pPr algn="just"/>
            <a:r>
              <a:rPr lang="en-US" dirty="0">
                <a:solidFill>
                  <a:schemeClr val="tx1"/>
                </a:solidFill>
                <a:latin typeface="Times New Roman" panose="02020603050405020304" pitchFamily="18" charset="0"/>
                <a:cs typeface="Times New Roman" panose="02020603050405020304" pitchFamily="18" charset="0"/>
              </a:rPr>
              <a:t>Is the applicant eligible for support according to SDF’s guidelines and target window?</a:t>
            </a:r>
          </a:p>
          <a:p>
            <a:pPr algn="just"/>
            <a:r>
              <a:rPr lang="en-US" dirty="0">
                <a:solidFill>
                  <a:schemeClr val="tx1"/>
                </a:solidFill>
                <a:latin typeface="Times New Roman" panose="02020603050405020304" pitchFamily="18" charset="0"/>
                <a:cs typeface="Times New Roman" panose="02020603050405020304" pitchFamily="18" charset="0"/>
              </a:rPr>
              <a:t>Do the proposed training activities appear to be labor market relevant? .</a:t>
            </a:r>
          </a:p>
          <a:p>
            <a:pPr algn="just"/>
            <a:r>
              <a:rPr lang="en-US" dirty="0">
                <a:solidFill>
                  <a:schemeClr val="tx1"/>
                </a:solidFill>
                <a:latin typeface="Times New Roman" panose="02020603050405020304" pitchFamily="18" charset="0"/>
                <a:cs typeface="Times New Roman" panose="02020603050405020304" pitchFamily="18" charset="0"/>
              </a:rPr>
              <a:t>Does the concept note indicate a gender target?</a:t>
            </a:r>
          </a:p>
          <a:p>
            <a:pPr algn="just"/>
            <a:r>
              <a:rPr lang="en-US" dirty="0">
                <a:solidFill>
                  <a:schemeClr val="tx1"/>
                </a:solidFill>
                <a:latin typeface="Times New Roman" panose="02020603050405020304" pitchFamily="18" charset="0"/>
                <a:cs typeface="Times New Roman" panose="02020603050405020304" pitchFamily="18" charset="0"/>
              </a:rPr>
              <a:t>Does applicant show a good understanding of the requisite safeguard measures?</a:t>
            </a:r>
          </a:p>
          <a:p>
            <a:pPr algn="just"/>
            <a:r>
              <a:rPr lang="en-US" dirty="0">
                <a:solidFill>
                  <a:schemeClr val="tx1"/>
                </a:solidFill>
                <a:latin typeface="Times New Roman" panose="02020603050405020304" pitchFamily="18" charset="0"/>
                <a:cs typeface="Times New Roman" panose="02020603050405020304" pitchFamily="18" charset="0"/>
              </a:rPr>
              <a:t>Does the indicative budget allow a realistic assessment of the likely results of the proposed activities?</a:t>
            </a:r>
          </a:p>
        </p:txBody>
      </p:sp>
      <p:sp>
        <p:nvSpPr>
          <p:cNvPr id="4" name="Slide Number Placeholder 3"/>
          <p:cNvSpPr>
            <a:spLocks noGrp="1"/>
          </p:cNvSpPr>
          <p:nvPr>
            <p:ph type="sldNum" sz="quarter" idx="12"/>
          </p:nvPr>
        </p:nvSpPr>
        <p:spPr/>
        <p:txBody>
          <a:bodyPr/>
          <a:lstStyle/>
          <a:p>
            <a:fld id="{01EB93A7-4874-442C-8A81-44C6723E2929}" type="slidenum">
              <a:rPr lang="en-US" smtClean="0"/>
              <a:pPr/>
              <a:t>24</a:t>
            </a:fld>
            <a:endParaRPr lang="en-US"/>
          </a:p>
        </p:txBody>
      </p:sp>
    </p:spTree>
    <p:extLst>
      <p:ext uri="{BB962C8B-B14F-4D97-AF65-F5344CB8AC3E}">
        <p14:creationId xmlns:p14="http://schemas.microsoft.com/office/powerpoint/2010/main" val="34626544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823" y="-68758"/>
            <a:ext cx="11192828" cy="1399103"/>
          </a:xfrm>
        </p:spPr>
        <p:txBody>
          <a:bodyPr>
            <a:normAutofit/>
          </a:bodyPr>
          <a:lstStyle/>
          <a:p>
            <a:r>
              <a:rPr lang="en-US" sz="3264" dirty="0">
                <a:solidFill>
                  <a:srgbClr val="002060"/>
                </a:solidFill>
                <a:latin typeface="Times New Roman" panose="02020603050405020304" pitchFamily="18" charset="0"/>
                <a:cs typeface="Times New Roman" panose="02020603050405020304" pitchFamily="18" charset="0"/>
              </a:rPr>
              <a:t>Proposal Evaluation Summary</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91775881"/>
              </p:ext>
            </p:extLst>
          </p:nvPr>
        </p:nvGraphicFramePr>
        <p:xfrm>
          <a:off x="1165919" y="1607249"/>
          <a:ext cx="9949180" cy="4904565"/>
        </p:xfrm>
        <a:graphic>
          <a:graphicData uri="http://schemas.openxmlformats.org/drawingml/2006/table">
            <a:tbl>
              <a:tblPr firstRow="1" firstCol="1" bandRow="1">
                <a:tableStyleId>{3C2FFA5D-87B4-456A-9821-1D502468CF0F}</a:tableStyleId>
              </a:tblPr>
              <a:tblGrid>
                <a:gridCol w="567573">
                  <a:extLst>
                    <a:ext uri="{9D8B030D-6E8A-4147-A177-3AD203B41FA5}">
                      <a16:colId xmlns:a16="http://schemas.microsoft.com/office/drawing/2014/main" val="20000"/>
                    </a:ext>
                  </a:extLst>
                </a:gridCol>
                <a:gridCol w="7625870">
                  <a:extLst>
                    <a:ext uri="{9D8B030D-6E8A-4147-A177-3AD203B41FA5}">
                      <a16:colId xmlns:a16="http://schemas.microsoft.com/office/drawing/2014/main" val="20001"/>
                    </a:ext>
                  </a:extLst>
                </a:gridCol>
                <a:gridCol w="1755737">
                  <a:extLst>
                    <a:ext uri="{9D8B030D-6E8A-4147-A177-3AD203B41FA5}">
                      <a16:colId xmlns:a16="http://schemas.microsoft.com/office/drawing/2014/main" val="20002"/>
                    </a:ext>
                  </a:extLst>
                </a:gridCol>
              </a:tblGrid>
              <a:tr h="392205">
                <a:tc gridSpan="3">
                  <a:txBody>
                    <a:bodyPr/>
                    <a:lstStyle/>
                    <a:p>
                      <a:pPr marL="0" marR="0" algn="ctr">
                        <a:spcBef>
                          <a:spcPts val="0"/>
                        </a:spcBef>
                        <a:spcAft>
                          <a:spcPts val="0"/>
                        </a:spcAft>
                      </a:pPr>
                      <a:r>
                        <a:rPr lang="en-US" sz="1800" dirty="0">
                          <a:effectLst/>
                        </a:rPr>
                        <a:t>SUMMARY OF EVALATION GRID</a:t>
                      </a:r>
                      <a:endParaRPr lang="en-US" sz="2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955" marR="69955"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62852">
                <a:tc>
                  <a:txBody>
                    <a:bodyPr/>
                    <a:lstStyle/>
                    <a:p>
                      <a:pPr marL="0" marR="0">
                        <a:spcBef>
                          <a:spcPts val="0"/>
                        </a:spcBef>
                        <a:spcAft>
                          <a:spcPts val="0"/>
                        </a:spcAft>
                      </a:pPr>
                      <a:r>
                        <a:rPr lang="en-US" sz="2400" dirty="0">
                          <a:effectLst/>
                        </a:rPr>
                        <a:t>#</a:t>
                      </a:r>
                      <a:endParaRPr lang="en-US" sz="2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955" marR="69955" marT="0" marB="0"/>
                </a:tc>
                <a:tc>
                  <a:txBody>
                    <a:bodyPr/>
                    <a:lstStyle/>
                    <a:p>
                      <a:pPr marL="0" marR="0">
                        <a:spcBef>
                          <a:spcPts val="0"/>
                        </a:spcBef>
                        <a:spcAft>
                          <a:spcPts val="0"/>
                        </a:spcAft>
                      </a:pPr>
                      <a:r>
                        <a:rPr lang="en-US" sz="2400" dirty="0">
                          <a:effectLst/>
                        </a:rPr>
                        <a:t>Evaluation Area</a:t>
                      </a:r>
                      <a:endParaRPr lang="en-US" sz="2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955" marR="69955" marT="0" marB="0"/>
                </a:tc>
                <a:tc>
                  <a:txBody>
                    <a:bodyPr/>
                    <a:lstStyle/>
                    <a:p>
                      <a:pPr marL="0" marR="0" algn="ctr">
                        <a:spcBef>
                          <a:spcPts val="0"/>
                        </a:spcBef>
                        <a:spcAft>
                          <a:spcPts val="0"/>
                        </a:spcAft>
                      </a:pPr>
                      <a:r>
                        <a:rPr lang="en-US" sz="2400">
                          <a:effectLst/>
                        </a:rPr>
                        <a:t>Maximum Score</a:t>
                      </a:r>
                      <a:endParaRPr lang="en-US" sz="2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955" marR="69955" marT="0" marB="0"/>
                </a:tc>
                <a:extLst>
                  <a:ext uri="{0D108BD9-81ED-4DB2-BD59-A6C34878D82A}">
                    <a16:rowId xmlns:a16="http://schemas.microsoft.com/office/drawing/2014/main" val="10001"/>
                  </a:ext>
                </a:extLst>
              </a:tr>
              <a:tr h="746189">
                <a:tc>
                  <a:txBody>
                    <a:bodyPr/>
                    <a:lstStyle/>
                    <a:p>
                      <a:pPr marL="0" marR="0">
                        <a:spcBef>
                          <a:spcPts val="0"/>
                        </a:spcBef>
                        <a:spcAft>
                          <a:spcPts val="0"/>
                        </a:spcAft>
                      </a:pPr>
                      <a:r>
                        <a:rPr lang="en-US" sz="1800" dirty="0">
                          <a:effectLst/>
                        </a:rPr>
                        <a:t>1</a:t>
                      </a:r>
                      <a:endParaRPr lang="en-US" sz="2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955" marR="69955" marT="0" marB="0"/>
                </a:tc>
                <a:tc>
                  <a:txBody>
                    <a:bodyPr/>
                    <a:lstStyle/>
                    <a:p>
                      <a:pPr marL="0" marR="0">
                        <a:spcBef>
                          <a:spcPts val="0"/>
                        </a:spcBef>
                        <a:spcAft>
                          <a:spcPts val="0"/>
                        </a:spcAft>
                      </a:pPr>
                      <a:r>
                        <a:rPr lang="en-US" sz="2400" dirty="0">
                          <a:effectLst/>
                        </a:rPr>
                        <a:t>Relevance of the Proposed Skills Development Initiative</a:t>
                      </a:r>
                      <a:endParaRPr lang="en-US" sz="2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955" marR="69955" marT="0" marB="0" anchor="b"/>
                </a:tc>
                <a:tc>
                  <a:txBody>
                    <a:bodyPr/>
                    <a:lstStyle/>
                    <a:p>
                      <a:pPr marL="0" marR="0" algn="ctr">
                        <a:spcBef>
                          <a:spcPts val="0"/>
                        </a:spcBef>
                        <a:spcAft>
                          <a:spcPts val="0"/>
                        </a:spcAft>
                      </a:pPr>
                      <a:r>
                        <a:rPr lang="en-US" sz="2400">
                          <a:effectLst/>
                        </a:rPr>
                        <a:t>20</a:t>
                      </a:r>
                      <a:endParaRPr lang="en-US" sz="2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955" marR="69955" marT="0" marB="0"/>
                </a:tc>
                <a:extLst>
                  <a:ext uri="{0D108BD9-81ED-4DB2-BD59-A6C34878D82A}">
                    <a16:rowId xmlns:a16="http://schemas.microsoft.com/office/drawing/2014/main" val="10002"/>
                  </a:ext>
                </a:extLst>
              </a:tr>
              <a:tr h="431426">
                <a:tc>
                  <a:txBody>
                    <a:bodyPr/>
                    <a:lstStyle/>
                    <a:p>
                      <a:pPr marL="0" marR="0">
                        <a:spcBef>
                          <a:spcPts val="0"/>
                        </a:spcBef>
                        <a:spcAft>
                          <a:spcPts val="0"/>
                        </a:spcAft>
                      </a:pPr>
                      <a:r>
                        <a:rPr lang="en-US" sz="1800" dirty="0">
                          <a:effectLst/>
                        </a:rPr>
                        <a:t>2</a:t>
                      </a:r>
                      <a:endParaRPr lang="en-US" sz="2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955" marR="69955" marT="0" marB="0"/>
                </a:tc>
                <a:tc>
                  <a:txBody>
                    <a:bodyPr/>
                    <a:lstStyle/>
                    <a:p>
                      <a:pPr marL="0" marR="0">
                        <a:spcBef>
                          <a:spcPts val="0"/>
                        </a:spcBef>
                        <a:spcAft>
                          <a:spcPts val="0"/>
                        </a:spcAft>
                      </a:pPr>
                      <a:r>
                        <a:rPr lang="en-US" sz="2400">
                          <a:effectLst/>
                        </a:rPr>
                        <a:t>Operational and Technical Capacity</a:t>
                      </a:r>
                      <a:endParaRPr lang="en-US" sz="2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955" marR="69955" marT="0" marB="0"/>
                </a:tc>
                <a:tc>
                  <a:txBody>
                    <a:bodyPr/>
                    <a:lstStyle/>
                    <a:p>
                      <a:pPr marL="0" marR="0" algn="ctr">
                        <a:spcBef>
                          <a:spcPts val="0"/>
                        </a:spcBef>
                        <a:spcAft>
                          <a:spcPts val="0"/>
                        </a:spcAft>
                      </a:pPr>
                      <a:r>
                        <a:rPr lang="en-US" sz="2400">
                          <a:effectLst/>
                        </a:rPr>
                        <a:t>20</a:t>
                      </a:r>
                      <a:endParaRPr lang="en-US" sz="2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955" marR="69955" marT="0" marB="0"/>
                </a:tc>
                <a:extLst>
                  <a:ext uri="{0D108BD9-81ED-4DB2-BD59-A6C34878D82A}">
                    <a16:rowId xmlns:a16="http://schemas.microsoft.com/office/drawing/2014/main" val="10003"/>
                  </a:ext>
                </a:extLst>
              </a:tr>
              <a:tr h="431426">
                <a:tc>
                  <a:txBody>
                    <a:bodyPr/>
                    <a:lstStyle/>
                    <a:p>
                      <a:pPr marL="0" marR="0">
                        <a:spcBef>
                          <a:spcPts val="0"/>
                        </a:spcBef>
                        <a:spcAft>
                          <a:spcPts val="0"/>
                        </a:spcAft>
                      </a:pPr>
                      <a:r>
                        <a:rPr lang="en-US" sz="1800" dirty="0">
                          <a:effectLst/>
                        </a:rPr>
                        <a:t>3</a:t>
                      </a:r>
                      <a:endParaRPr lang="en-US" sz="2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955" marR="69955" marT="0" marB="0"/>
                </a:tc>
                <a:tc>
                  <a:txBody>
                    <a:bodyPr/>
                    <a:lstStyle/>
                    <a:p>
                      <a:pPr marL="0" marR="0">
                        <a:spcBef>
                          <a:spcPts val="0"/>
                        </a:spcBef>
                        <a:spcAft>
                          <a:spcPts val="0"/>
                        </a:spcAft>
                      </a:pPr>
                      <a:r>
                        <a:rPr lang="en-US" sz="2400" dirty="0">
                          <a:effectLst/>
                        </a:rPr>
                        <a:t>Design of the Skills Development Initiative</a:t>
                      </a:r>
                      <a:endParaRPr lang="en-US" sz="2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955" marR="69955" marT="0" marB="0"/>
                </a:tc>
                <a:tc>
                  <a:txBody>
                    <a:bodyPr/>
                    <a:lstStyle/>
                    <a:p>
                      <a:pPr marL="0" marR="0" algn="ctr">
                        <a:spcBef>
                          <a:spcPts val="0"/>
                        </a:spcBef>
                        <a:spcAft>
                          <a:spcPts val="0"/>
                        </a:spcAft>
                      </a:pPr>
                      <a:r>
                        <a:rPr lang="en-US" sz="2400">
                          <a:effectLst/>
                        </a:rPr>
                        <a:t>20</a:t>
                      </a:r>
                      <a:endParaRPr lang="en-US" sz="2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955" marR="69955" marT="0" marB="0"/>
                </a:tc>
                <a:extLst>
                  <a:ext uri="{0D108BD9-81ED-4DB2-BD59-A6C34878D82A}">
                    <a16:rowId xmlns:a16="http://schemas.microsoft.com/office/drawing/2014/main" val="10004"/>
                  </a:ext>
                </a:extLst>
              </a:tr>
              <a:tr h="746189">
                <a:tc>
                  <a:txBody>
                    <a:bodyPr/>
                    <a:lstStyle/>
                    <a:p>
                      <a:pPr marL="0" marR="0">
                        <a:spcBef>
                          <a:spcPts val="0"/>
                        </a:spcBef>
                        <a:spcAft>
                          <a:spcPts val="0"/>
                        </a:spcAft>
                      </a:pPr>
                      <a:r>
                        <a:rPr lang="en-US" sz="1800" dirty="0">
                          <a:effectLst/>
                        </a:rPr>
                        <a:t>4</a:t>
                      </a:r>
                      <a:endParaRPr lang="en-US" sz="2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955" marR="69955" marT="0" marB="0"/>
                </a:tc>
                <a:tc>
                  <a:txBody>
                    <a:bodyPr/>
                    <a:lstStyle/>
                    <a:p>
                      <a:pPr marL="0" marR="0">
                        <a:spcBef>
                          <a:spcPts val="0"/>
                        </a:spcBef>
                        <a:spcAft>
                          <a:spcPts val="0"/>
                        </a:spcAft>
                      </a:pPr>
                      <a:r>
                        <a:rPr lang="en-US" sz="2400" dirty="0">
                          <a:effectLst/>
                        </a:rPr>
                        <a:t>Implementation Approach of the Skills Development Initiative</a:t>
                      </a:r>
                      <a:endParaRPr lang="en-US" sz="2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955" marR="69955" marT="0" marB="0"/>
                </a:tc>
                <a:tc>
                  <a:txBody>
                    <a:bodyPr/>
                    <a:lstStyle/>
                    <a:p>
                      <a:pPr marL="0" marR="0" algn="ctr">
                        <a:spcBef>
                          <a:spcPts val="0"/>
                        </a:spcBef>
                        <a:spcAft>
                          <a:spcPts val="0"/>
                        </a:spcAft>
                      </a:pPr>
                      <a:r>
                        <a:rPr lang="en-US" sz="2400">
                          <a:effectLst/>
                        </a:rPr>
                        <a:t>20</a:t>
                      </a:r>
                      <a:endParaRPr lang="en-US" sz="2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955" marR="69955" marT="0" marB="0"/>
                </a:tc>
                <a:extLst>
                  <a:ext uri="{0D108BD9-81ED-4DB2-BD59-A6C34878D82A}">
                    <a16:rowId xmlns:a16="http://schemas.microsoft.com/office/drawing/2014/main" val="10005"/>
                  </a:ext>
                </a:extLst>
              </a:tr>
              <a:tr h="862852">
                <a:tc>
                  <a:txBody>
                    <a:bodyPr/>
                    <a:lstStyle/>
                    <a:p>
                      <a:pPr marL="0" marR="0">
                        <a:spcBef>
                          <a:spcPts val="0"/>
                        </a:spcBef>
                        <a:spcAft>
                          <a:spcPts val="0"/>
                        </a:spcAft>
                      </a:pPr>
                      <a:r>
                        <a:rPr lang="en-US" sz="1800" dirty="0">
                          <a:effectLst/>
                        </a:rPr>
                        <a:t>5</a:t>
                      </a:r>
                      <a:endParaRPr lang="en-US" sz="2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955" marR="69955" marT="0" marB="0"/>
                </a:tc>
                <a:tc>
                  <a:txBody>
                    <a:bodyPr/>
                    <a:lstStyle/>
                    <a:p>
                      <a:pPr marL="0" marR="0">
                        <a:spcBef>
                          <a:spcPts val="0"/>
                        </a:spcBef>
                        <a:spcAft>
                          <a:spcPts val="0"/>
                        </a:spcAft>
                      </a:pPr>
                      <a:r>
                        <a:rPr lang="en-US" sz="2400" dirty="0">
                          <a:effectLst/>
                        </a:rPr>
                        <a:t>Budget, Sustainability and Impact of the Skills Development Initiative</a:t>
                      </a:r>
                      <a:endParaRPr lang="en-US" sz="2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955" marR="69955" marT="0" marB="0"/>
                </a:tc>
                <a:tc>
                  <a:txBody>
                    <a:bodyPr/>
                    <a:lstStyle/>
                    <a:p>
                      <a:pPr marL="0" marR="0" algn="ctr">
                        <a:spcBef>
                          <a:spcPts val="0"/>
                        </a:spcBef>
                        <a:spcAft>
                          <a:spcPts val="0"/>
                        </a:spcAft>
                      </a:pPr>
                      <a:r>
                        <a:rPr lang="en-US" sz="2400" dirty="0">
                          <a:effectLst/>
                        </a:rPr>
                        <a:t>20</a:t>
                      </a:r>
                      <a:endParaRPr lang="en-US" sz="2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955" marR="69955" marT="0" marB="0"/>
                </a:tc>
                <a:extLst>
                  <a:ext uri="{0D108BD9-81ED-4DB2-BD59-A6C34878D82A}">
                    <a16:rowId xmlns:a16="http://schemas.microsoft.com/office/drawing/2014/main" val="10006"/>
                  </a:ext>
                </a:extLst>
              </a:tr>
              <a:tr h="431426">
                <a:tc>
                  <a:txBody>
                    <a:bodyPr/>
                    <a:lstStyle/>
                    <a:p>
                      <a:pPr marL="0" marR="0">
                        <a:spcBef>
                          <a:spcPts val="0"/>
                        </a:spcBef>
                        <a:spcAft>
                          <a:spcPts val="0"/>
                        </a:spcAft>
                      </a:pPr>
                      <a:r>
                        <a:rPr lang="en-US" sz="1800">
                          <a:effectLst/>
                        </a:rPr>
                        <a:t> </a:t>
                      </a:r>
                      <a:endParaRPr lang="en-US" sz="2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955" marR="69955" marT="0" marB="0"/>
                </a:tc>
                <a:tc>
                  <a:txBody>
                    <a:bodyPr/>
                    <a:lstStyle/>
                    <a:p>
                      <a:pPr marL="0" marR="0" algn="ctr">
                        <a:spcBef>
                          <a:spcPts val="0"/>
                        </a:spcBef>
                        <a:spcAft>
                          <a:spcPts val="0"/>
                        </a:spcAft>
                      </a:pPr>
                      <a:r>
                        <a:rPr lang="en-US" sz="2400" dirty="0">
                          <a:effectLst/>
                        </a:rPr>
                        <a:t>Total</a:t>
                      </a:r>
                      <a:endParaRPr lang="en-US" sz="2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955" marR="69955" marT="0" marB="0" anchor="ctr"/>
                </a:tc>
                <a:tc>
                  <a:txBody>
                    <a:bodyPr/>
                    <a:lstStyle/>
                    <a:p>
                      <a:pPr marL="0" marR="0" algn="ctr">
                        <a:spcBef>
                          <a:spcPts val="0"/>
                        </a:spcBef>
                        <a:spcAft>
                          <a:spcPts val="0"/>
                        </a:spcAft>
                      </a:pPr>
                      <a:r>
                        <a:rPr lang="en-US" sz="2400" dirty="0">
                          <a:effectLst/>
                        </a:rPr>
                        <a:t>100</a:t>
                      </a:r>
                      <a:endParaRPr lang="en-US" sz="2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955" marR="69955" marT="0" marB="0"/>
                </a:tc>
                <a:extLst>
                  <a:ext uri="{0D108BD9-81ED-4DB2-BD59-A6C34878D82A}">
                    <a16:rowId xmlns:a16="http://schemas.microsoft.com/office/drawing/2014/main" val="10007"/>
                  </a:ext>
                </a:extLst>
              </a:tr>
            </a:tbl>
          </a:graphicData>
        </a:graphic>
      </p:graphicFrame>
      <p:sp>
        <p:nvSpPr>
          <p:cNvPr id="4" name="Slide Number Placeholder 3"/>
          <p:cNvSpPr>
            <a:spLocks noGrp="1"/>
          </p:cNvSpPr>
          <p:nvPr>
            <p:ph type="sldNum" sz="quarter" idx="12"/>
          </p:nvPr>
        </p:nvSpPr>
        <p:spPr/>
        <p:txBody>
          <a:bodyPr/>
          <a:lstStyle/>
          <a:p>
            <a:fld id="{01EB93A7-4874-442C-8A81-44C6723E2929}" type="slidenum">
              <a:rPr lang="en-US" smtClean="0">
                <a:latin typeface="Times New Roman" panose="02020603050405020304" pitchFamily="18" charset="0"/>
                <a:cs typeface="Times New Roman" panose="02020603050405020304" pitchFamily="18" charset="0"/>
              </a:rPr>
              <a:pPr/>
              <a:t>25</a:t>
            </a:fld>
            <a:endParaRPr lang="en-US">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43978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823" y="-68758"/>
            <a:ext cx="11192828" cy="1399103"/>
          </a:xfrm>
        </p:spPr>
        <p:txBody>
          <a:bodyPr>
            <a:normAutofit/>
          </a:bodyPr>
          <a:lstStyle/>
          <a:p>
            <a:r>
              <a:rPr lang="en-US" sz="3264" dirty="0">
                <a:solidFill>
                  <a:srgbClr val="002060"/>
                </a:solidFill>
              </a:rPr>
              <a:t>Contact Details and SM Platforms</a:t>
            </a:r>
          </a:p>
        </p:txBody>
      </p:sp>
      <p:sp>
        <p:nvSpPr>
          <p:cNvPr id="3" name="Content Placeholder 2"/>
          <p:cNvSpPr>
            <a:spLocks noGrp="1"/>
          </p:cNvSpPr>
          <p:nvPr>
            <p:ph idx="1"/>
          </p:nvPr>
        </p:nvSpPr>
        <p:spPr>
          <a:xfrm>
            <a:off x="621823" y="1563530"/>
            <a:ext cx="11192828" cy="4616718"/>
          </a:xfrm>
        </p:spPr>
        <p:txBody>
          <a:bodyPr>
            <a:normAutofit/>
          </a:bodyPr>
          <a:lstStyle/>
          <a:p>
            <a:pPr algn="just"/>
            <a:r>
              <a:rPr lang="en-US" dirty="0">
                <a:solidFill>
                  <a:schemeClr val="tx1"/>
                </a:solidFill>
                <a:latin typeface="Times New Roman" panose="02020603050405020304" pitchFamily="18" charset="0"/>
                <a:cs typeface="Times New Roman" panose="02020603050405020304" pitchFamily="18" charset="0"/>
              </a:rPr>
              <a:t>Telephone: + 232 75 99 33 44</a:t>
            </a:r>
          </a:p>
          <a:p>
            <a:pPr algn="just"/>
            <a:r>
              <a:rPr lang="en-US" dirty="0">
                <a:solidFill>
                  <a:schemeClr val="tx1"/>
                </a:solidFill>
                <a:latin typeface="Times New Roman" panose="02020603050405020304" pitchFamily="18" charset="0"/>
                <a:cs typeface="Times New Roman" panose="02020603050405020304" pitchFamily="18" charset="0"/>
              </a:rPr>
              <a:t>Email: </a:t>
            </a:r>
            <a:r>
              <a:rPr lang="en-US" dirty="0">
                <a:solidFill>
                  <a:schemeClr val="tx1"/>
                </a:solidFill>
                <a:latin typeface="Times New Roman" panose="02020603050405020304" pitchFamily="18" charset="0"/>
                <a:cs typeface="Times New Roman" panose="02020603050405020304" pitchFamily="18" charset="0"/>
                <a:hlinkClick r:id="rId2"/>
              </a:rPr>
              <a:t>info@sdf.gov.sl</a:t>
            </a:r>
            <a:r>
              <a:rPr lang="en-US" dirty="0">
                <a:solidFill>
                  <a:schemeClr val="tx1"/>
                </a:solidFill>
                <a:latin typeface="Times New Roman" panose="02020603050405020304" pitchFamily="18" charset="0"/>
                <a:cs typeface="Times New Roman" panose="02020603050405020304" pitchFamily="18" charset="0"/>
              </a:rPr>
              <a:t> </a:t>
            </a:r>
          </a:p>
          <a:p>
            <a:pPr algn="just"/>
            <a:r>
              <a:rPr lang="en-US" dirty="0">
                <a:solidFill>
                  <a:schemeClr val="tx1"/>
                </a:solidFill>
                <a:latin typeface="Times New Roman" panose="02020603050405020304" pitchFamily="18" charset="0"/>
                <a:cs typeface="Times New Roman" panose="02020603050405020304" pitchFamily="18" charset="0"/>
              </a:rPr>
              <a:t>Website: </a:t>
            </a:r>
            <a:r>
              <a:rPr lang="en-US" dirty="0">
                <a:solidFill>
                  <a:schemeClr val="tx1"/>
                </a:solidFill>
                <a:latin typeface="Times New Roman" panose="02020603050405020304" pitchFamily="18" charset="0"/>
                <a:cs typeface="Times New Roman" panose="02020603050405020304" pitchFamily="18" charset="0"/>
                <a:hlinkClick r:id="rId3"/>
              </a:rPr>
              <a:t>www.sdf.gov.sl</a:t>
            </a:r>
            <a:r>
              <a:rPr lang="en-US" dirty="0">
                <a:solidFill>
                  <a:schemeClr val="tx1"/>
                </a:solidFill>
                <a:latin typeface="Times New Roman" panose="02020603050405020304" pitchFamily="18" charset="0"/>
                <a:cs typeface="Times New Roman" panose="02020603050405020304" pitchFamily="18" charset="0"/>
              </a:rPr>
              <a:t> </a:t>
            </a:r>
          </a:p>
          <a:p>
            <a:pPr algn="just"/>
            <a:r>
              <a:rPr lang="en-US" dirty="0">
                <a:solidFill>
                  <a:schemeClr val="tx1"/>
                </a:solidFill>
                <a:latin typeface="Times New Roman" panose="02020603050405020304" pitchFamily="18" charset="0"/>
                <a:cs typeface="Times New Roman" panose="02020603050405020304" pitchFamily="18" charset="0"/>
              </a:rPr>
              <a:t>Facebook: Skills Development Fund Sierra Leone (SDFSL)</a:t>
            </a:r>
          </a:p>
          <a:p>
            <a:pPr algn="just"/>
            <a:r>
              <a:rPr lang="en-US" dirty="0">
                <a:solidFill>
                  <a:schemeClr val="tx1"/>
                </a:solidFill>
                <a:latin typeface="Times New Roman" panose="02020603050405020304" pitchFamily="18" charset="0"/>
                <a:cs typeface="Times New Roman" panose="02020603050405020304" pitchFamily="18" charset="0"/>
              </a:rPr>
              <a:t>Instagram: sdf.sl</a:t>
            </a:r>
          </a:p>
          <a:p>
            <a:pPr algn="just"/>
            <a:r>
              <a:rPr lang="en-US" dirty="0">
                <a:solidFill>
                  <a:schemeClr val="tx1"/>
                </a:solidFill>
                <a:latin typeface="Times New Roman" panose="02020603050405020304" pitchFamily="18" charset="0"/>
                <a:cs typeface="Times New Roman" panose="02020603050405020304" pitchFamily="18" charset="0"/>
              </a:rPr>
              <a:t>Twitter: @sl_sdf </a:t>
            </a:r>
          </a:p>
          <a:p>
            <a:pPr algn="just"/>
            <a:r>
              <a:rPr lang="en-US" dirty="0" err="1">
                <a:solidFill>
                  <a:schemeClr val="tx1"/>
                </a:solidFill>
                <a:latin typeface="Times New Roman" panose="02020603050405020304" pitchFamily="18" charset="0"/>
                <a:cs typeface="Times New Roman" panose="02020603050405020304" pitchFamily="18" charset="0"/>
              </a:rPr>
              <a:t>Youtube</a:t>
            </a:r>
            <a:r>
              <a:rPr lang="en-US" dirty="0">
                <a:solidFill>
                  <a:schemeClr val="tx1"/>
                </a:solidFill>
                <a:latin typeface="Times New Roman" panose="02020603050405020304" pitchFamily="18" charset="0"/>
                <a:cs typeface="Times New Roman" panose="02020603050405020304" pitchFamily="18" charset="0"/>
              </a:rPr>
              <a:t> link:</a:t>
            </a:r>
            <a:r>
              <a:rPr lang="en-CA" sz="2000" dirty="0">
                <a:solidFill>
                  <a:prstClr val="black"/>
                </a:solidFill>
                <a:latin typeface="Calibri" panose="020F0502020204030204"/>
                <a:hlinkClick r:id="rId4"/>
              </a:rPr>
              <a:t>https://www.youtube.com/channel/UCF1eU42-sEQ3pNeAZTXcD1w</a:t>
            </a:r>
            <a:endParaRPr lang="en-CA" sz="2800" dirty="0">
              <a:solidFill>
                <a:prstClr val="black"/>
              </a:solidFill>
              <a:latin typeface="Times New Roman" panose="02020603050405020304" pitchFamily="18" charset="0"/>
              <a:cs typeface="Times New Roman" panose="02020603050405020304" pitchFamily="18" charset="0"/>
            </a:endParaRPr>
          </a:p>
          <a:p>
            <a:pPr marL="0" indent="0" algn="just">
              <a:buNone/>
            </a:pPr>
            <a:endParaRPr lang="en-US" dirty="0">
              <a:solidFill>
                <a:schemeClr val="tx1"/>
              </a:solidFill>
              <a:latin typeface="Times New Roman" panose="02020603050405020304" pitchFamily="18" charset="0"/>
              <a:cs typeface="Times New Roman" panose="02020603050405020304" pitchFamily="18" charset="0"/>
            </a:endParaRPr>
          </a:p>
          <a:p>
            <a:pPr algn="just"/>
            <a:endParaRPr lang="en-US" dirty="0">
              <a:solidFill>
                <a:schemeClr val="tx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01EB93A7-4874-442C-8A81-44C6723E2929}" type="slidenum">
              <a:rPr lang="en-US" smtClean="0"/>
              <a:pPr/>
              <a:t>26</a:t>
            </a:fld>
            <a:endParaRPr lang="en-US"/>
          </a:p>
        </p:txBody>
      </p:sp>
    </p:spTree>
    <p:extLst>
      <p:ext uri="{BB962C8B-B14F-4D97-AF65-F5344CB8AC3E}">
        <p14:creationId xmlns:p14="http://schemas.microsoft.com/office/powerpoint/2010/main" val="1966454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823" y="-68758"/>
            <a:ext cx="11192828" cy="1399103"/>
          </a:xfrm>
        </p:spPr>
        <p:txBody>
          <a:bodyPr>
            <a:normAutofit/>
          </a:bodyPr>
          <a:lstStyle/>
          <a:p>
            <a:r>
              <a:rPr lang="en-US" sz="3264" dirty="0">
                <a:solidFill>
                  <a:srgbClr val="002060"/>
                </a:solidFill>
              </a:rPr>
              <a:t>SDF Objectives</a:t>
            </a:r>
          </a:p>
        </p:txBody>
      </p:sp>
      <p:sp>
        <p:nvSpPr>
          <p:cNvPr id="3" name="Content Placeholder 2"/>
          <p:cNvSpPr>
            <a:spLocks noGrp="1"/>
          </p:cNvSpPr>
          <p:nvPr>
            <p:ph idx="1"/>
          </p:nvPr>
        </p:nvSpPr>
        <p:spPr>
          <a:xfrm>
            <a:off x="621823" y="1563530"/>
            <a:ext cx="11192828" cy="4616718"/>
          </a:xfrm>
        </p:spPr>
        <p:txBody>
          <a:bodyPr>
            <a:normAutofit/>
          </a:bodyPr>
          <a:lstStyle/>
          <a:p>
            <a:pPr marL="466390" indent="-466390" algn="just">
              <a:buFont typeface="+mj-lt"/>
              <a:buAutoNum type="alphaLcPeriod"/>
            </a:pPr>
            <a:r>
              <a:rPr lang="en-US" dirty="0">
                <a:solidFill>
                  <a:schemeClr val="tx1"/>
                </a:solidFill>
                <a:latin typeface="Times New Roman" panose="02020603050405020304" pitchFamily="18" charset="0"/>
                <a:cs typeface="Times New Roman" panose="02020603050405020304" pitchFamily="18" charset="0"/>
              </a:rPr>
              <a:t>Stimulate competition and delivery of innovative program offerings;</a:t>
            </a:r>
          </a:p>
          <a:p>
            <a:pPr marL="466390" indent="-466390" algn="just">
              <a:buFont typeface="+mj-lt"/>
              <a:buAutoNum type="alphaLcPeriod"/>
            </a:pPr>
            <a:r>
              <a:rPr lang="en-US" dirty="0">
                <a:solidFill>
                  <a:schemeClr val="tx1"/>
                </a:solidFill>
                <a:latin typeface="Times New Roman" panose="02020603050405020304" pitchFamily="18" charset="0"/>
                <a:cs typeface="Times New Roman" panose="02020603050405020304" pitchFamily="18" charset="0"/>
              </a:rPr>
              <a:t>Promote collaboration between enterprises and training centers and institutions;</a:t>
            </a:r>
          </a:p>
          <a:p>
            <a:pPr marL="466390" indent="-466390" algn="just">
              <a:buFont typeface="+mj-lt"/>
              <a:buAutoNum type="alphaLcPeriod"/>
            </a:pPr>
            <a:r>
              <a:rPr lang="en-US" dirty="0">
                <a:solidFill>
                  <a:schemeClr val="tx1"/>
                </a:solidFill>
                <a:latin typeface="Times New Roman" panose="02020603050405020304" pitchFamily="18" charset="0"/>
                <a:cs typeface="Times New Roman" panose="02020603050405020304" pitchFamily="18" charset="0"/>
              </a:rPr>
              <a:t>Improve the efficiency of training provision; </a:t>
            </a:r>
          </a:p>
          <a:p>
            <a:pPr marL="466390" indent="-466390" algn="just">
              <a:buFont typeface="+mj-lt"/>
              <a:buAutoNum type="alphaLcPeriod"/>
            </a:pPr>
            <a:r>
              <a:rPr lang="en-US" dirty="0">
                <a:solidFill>
                  <a:schemeClr val="tx1"/>
                </a:solidFill>
                <a:latin typeface="Times New Roman" panose="02020603050405020304" pitchFamily="18" charset="0"/>
                <a:cs typeface="Times New Roman" panose="02020603050405020304" pitchFamily="18" charset="0"/>
              </a:rPr>
              <a:t>Increase the employability of out-of-school youth; and</a:t>
            </a:r>
          </a:p>
          <a:p>
            <a:pPr marL="466390" indent="-466390" algn="just">
              <a:buFont typeface="+mj-lt"/>
              <a:buAutoNum type="alphaLcPeriod"/>
            </a:pPr>
            <a:r>
              <a:rPr lang="en-US" dirty="0">
                <a:solidFill>
                  <a:schemeClr val="tx1"/>
                </a:solidFill>
                <a:latin typeface="Times New Roman" panose="02020603050405020304" pitchFamily="18" charset="0"/>
                <a:cs typeface="Times New Roman" panose="02020603050405020304" pitchFamily="18" charset="0"/>
              </a:rPr>
              <a:t>Increase skills acquisition among disadvantaged groups.</a:t>
            </a:r>
          </a:p>
        </p:txBody>
      </p:sp>
      <p:sp>
        <p:nvSpPr>
          <p:cNvPr id="4" name="Slide Number Placeholder 3"/>
          <p:cNvSpPr>
            <a:spLocks noGrp="1"/>
          </p:cNvSpPr>
          <p:nvPr>
            <p:ph type="sldNum" sz="quarter" idx="12"/>
          </p:nvPr>
        </p:nvSpPr>
        <p:spPr/>
        <p:txBody>
          <a:bodyPr/>
          <a:lstStyle/>
          <a:p>
            <a:fld id="{01EB93A7-4874-442C-8A81-44C6723E2929}" type="slidenum">
              <a:rPr lang="en-US" smtClean="0"/>
              <a:pPr/>
              <a:t>3</a:t>
            </a:fld>
            <a:endParaRPr lang="en-US"/>
          </a:p>
        </p:txBody>
      </p:sp>
    </p:spTree>
    <p:extLst>
      <p:ext uri="{BB962C8B-B14F-4D97-AF65-F5344CB8AC3E}">
        <p14:creationId xmlns:p14="http://schemas.microsoft.com/office/powerpoint/2010/main" val="1498167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823" y="-68758"/>
            <a:ext cx="11192828" cy="1399103"/>
          </a:xfrm>
        </p:spPr>
        <p:txBody>
          <a:bodyPr>
            <a:normAutofit/>
          </a:bodyPr>
          <a:lstStyle/>
          <a:p>
            <a:r>
              <a:rPr lang="en-US" sz="3264" dirty="0">
                <a:solidFill>
                  <a:srgbClr val="002060"/>
                </a:solidFill>
              </a:rPr>
              <a:t>Funding Windows (1/2)</a:t>
            </a:r>
          </a:p>
        </p:txBody>
      </p:sp>
      <p:sp>
        <p:nvSpPr>
          <p:cNvPr id="3" name="Content Placeholder 2"/>
          <p:cNvSpPr>
            <a:spLocks noGrp="1"/>
          </p:cNvSpPr>
          <p:nvPr>
            <p:ph idx="1"/>
          </p:nvPr>
        </p:nvSpPr>
        <p:spPr>
          <a:xfrm>
            <a:off x="621823" y="1563530"/>
            <a:ext cx="11192828" cy="4616718"/>
          </a:xfrm>
        </p:spPr>
        <p:txBody>
          <a:bodyPr>
            <a:normAutofit/>
          </a:bodyPr>
          <a:lstStyle/>
          <a:p>
            <a:pPr marL="0" indent="0" algn="just">
              <a:buNone/>
            </a:pPr>
            <a:r>
              <a:rPr lang="en-US" dirty="0">
                <a:solidFill>
                  <a:schemeClr val="tx1"/>
                </a:solidFill>
                <a:latin typeface="Times New Roman" panose="02020603050405020304" pitchFamily="18" charset="0"/>
                <a:cs typeface="Times New Roman" panose="02020603050405020304" pitchFamily="18" charset="0"/>
              </a:rPr>
              <a:t>Comprises of two (2) windows: </a:t>
            </a:r>
          </a:p>
          <a:p>
            <a:pPr marL="466390" indent="-466390" algn="just">
              <a:buAutoNum type="arabicParenBoth"/>
            </a:pPr>
            <a:r>
              <a:rPr lang="en-US" dirty="0">
                <a:solidFill>
                  <a:schemeClr val="tx1"/>
                </a:solidFill>
                <a:latin typeface="Times New Roman" panose="02020603050405020304" pitchFamily="18" charset="0"/>
                <a:cs typeface="Times New Roman" panose="02020603050405020304" pitchFamily="18" charset="0"/>
              </a:rPr>
              <a:t>Provider-Driven Labor Market Relevant Quality TVET (US$10.5 million – Fully Committed)</a:t>
            </a:r>
          </a:p>
          <a:p>
            <a:pPr marL="0" indent="0" algn="just">
              <a:buNone/>
            </a:pPr>
            <a:endParaRPr lang="en-US" dirty="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US" dirty="0">
                <a:solidFill>
                  <a:schemeClr val="tx1"/>
                </a:solidFill>
                <a:latin typeface="Times New Roman" panose="02020603050405020304" pitchFamily="18" charset="0"/>
                <a:cs typeface="Times New Roman" panose="02020603050405020304" pitchFamily="18" charset="0"/>
              </a:rPr>
              <a:t>Sub window 1 – Formal TVET Institutions (Public, Private and non-profit) –US$ 7.5 million</a:t>
            </a:r>
          </a:p>
          <a:p>
            <a:pPr algn="just">
              <a:buFont typeface="Wingdings" panose="05000000000000000000" pitchFamily="2" charset="2"/>
              <a:buChar char="§"/>
            </a:pPr>
            <a:endParaRPr lang="en-US" dirty="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US" dirty="0">
                <a:solidFill>
                  <a:schemeClr val="tx1"/>
                </a:solidFill>
                <a:latin typeface="Times New Roman" panose="02020603050405020304" pitchFamily="18" charset="0"/>
                <a:cs typeface="Times New Roman" panose="02020603050405020304" pitchFamily="18" charset="0"/>
              </a:rPr>
              <a:t>Sub window 2- Non-formal TVET (Out-of-school unemployed or underemployed youths with focus on women and disadvantaged groups – US$ 3 million</a:t>
            </a:r>
          </a:p>
          <a:p>
            <a:pPr marL="0" indent="0" algn="just">
              <a:buNone/>
            </a:pPr>
            <a:r>
              <a:rPr lang="en-US" dirty="0">
                <a:solidFill>
                  <a:schemeClr val="tx1"/>
                </a:solidFill>
                <a:latin typeface="Times New Roman" panose="02020603050405020304" pitchFamily="18" charset="0"/>
                <a:cs typeface="Times New Roman" panose="02020603050405020304" pitchFamily="18" charset="0"/>
              </a:rPr>
              <a:t> </a:t>
            </a:r>
          </a:p>
        </p:txBody>
      </p:sp>
      <p:sp>
        <p:nvSpPr>
          <p:cNvPr id="4" name="Slide Number Placeholder 3"/>
          <p:cNvSpPr>
            <a:spLocks noGrp="1"/>
          </p:cNvSpPr>
          <p:nvPr>
            <p:ph type="sldNum" sz="quarter" idx="12"/>
          </p:nvPr>
        </p:nvSpPr>
        <p:spPr/>
        <p:txBody>
          <a:bodyPr/>
          <a:lstStyle/>
          <a:p>
            <a:fld id="{01EB93A7-4874-442C-8A81-44C6723E2929}" type="slidenum">
              <a:rPr lang="en-US" smtClean="0"/>
              <a:pPr/>
              <a:t>4</a:t>
            </a:fld>
            <a:endParaRPr lang="en-US"/>
          </a:p>
        </p:txBody>
      </p:sp>
    </p:spTree>
    <p:extLst>
      <p:ext uri="{BB962C8B-B14F-4D97-AF65-F5344CB8AC3E}">
        <p14:creationId xmlns:p14="http://schemas.microsoft.com/office/powerpoint/2010/main" val="684193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823" y="-68758"/>
            <a:ext cx="11192828" cy="1399103"/>
          </a:xfrm>
        </p:spPr>
        <p:txBody>
          <a:bodyPr>
            <a:normAutofit/>
          </a:bodyPr>
          <a:lstStyle/>
          <a:p>
            <a:r>
              <a:rPr lang="en-US" sz="3264" dirty="0">
                <a:solidFill>
                  <a:srgbClr val="002060"/>
                </a:solidFill>
              </a:rPr>
              <a:t>Funding Windows (2/2)</a:t>
            </a:r>
          </a:p>
        </p:txBody>
      </p:sp>
      <p:sp>
        <p:nvSpPr>
          <p:cNvPr id="3" name="Content Placeholder 2"/>
          <p:cNvSpPr>
            <a:spLocks noGrp="1"/>
          </p:cNvSpPr>
          <p:nvPr>
            <p:ph idx="1"/>
          </p:nvPr>
        </p:nvSpPr>
        <p:spPr>
          <a:xfrm>
            <a:off x="621823" y="1563530"/>
            <a:ext cx="11192828" cy="4616718"/>
          </a:xfrm>
        </p:spPr>
        <p:txBody>
          <a:bodyPr>
            <a:normAutofit/>
          </a:bodyPr>
          <a:lstStyle/>
          <a:p>
            <a:pPr marL="0" indent="0" algn="just">
              <a:buNone/>
            </a:pPr>
            <a:r>
              <a:rPr lang="en-US" dirty="0">
                <a:solidFill>
                  <a:schemeClr val="tx1"/>
                </a:solidFill>
                <a:latin typeface="Times New Roman" panose="02020603050405020304" pitchFamily="18" charset="0"/>
                <a:cs typeface="Times New Roman" panose="02020603050405020304" pitchFamily="18" charset="0"/>
              </a:rPr>
              <a:t> </a:t>
            </a:r>
          </a:p>
          <a:p>
            <a:pPr marL="0" indent="0" algn="just">
              <a:buNone/>
            </a:pPr>
            <a:r>
              <a:rPr lang="en-US" dirty="0">
                <a:solidFill>
                  <a:schemeClr val="tx1"/>
                </a:solidFill>
                <a:latin typeface="Times New Roman" panose="02020603050405020304" pitchFamily="18" charset="0"/>
                <a:cs typeface="Times New Roman" panose="02020603050405020304" pitchFamily="18" charset="0"/>
              </a:rPr>
              <a:t> (2) Support for Business in Productive Sectors (US$6 million)</a:t>
            </a:r>
          </a:p>
          <a:p>
            <a:pPr marL="0" indent="0" algn="just">
              <a:buNone/>
            </a:pPr>
            <a:endParaRPr lang="en-US" dirty="0">
              <a:solidFill>
                <a:schemeClr val="tx1"/>
              </a:solidFill>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
            </a:pPr>
            <a:r>
              <a:rPr lang="en-US" dirty="0">
                <a:solidFill>
                  <a:prstClr val="black"/>
                </a:solidFill>
                <a:latin typeface="Times New Roman" panose="02020603050405020304" pitchFamily="18" charset="0"/>
                <a:cs typeface="Times New Roman" panose="02020603050405020304" pitchFamily="18" charset="0"/>
              </a:rPr>
              <a:t>Sub window 1 – Microenterprises in the informal sector (US$ 2 million)</a:t>
            </a:r>
          </a:p>
          <a:p>
            <a:pPr marL="0" indent="0" algn="just">
              <a:buNone/>
            </a:pPr>
            <a:endParaRPr lang="en-US" dirty="0">
              <a:solidFill>
                <a:prstClr val="black"/>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US" dirty="0">
                <a:solidFill>
                  <a:prstClr val="black"/>
                </a:solidFill>
                <a:latin typeface="Times New Roman" panose="02020603050405020304" pitchFamily="18" charset="0"/>
                <a:cs typeface="Times New Roman" panose="02020603050405020304" pitchFamily="18" charset="0"/>
              </a:rPr>
              <a:t>Sub window 2- Small, medium, and large enterprises in the formal sector (US$ 4 million)</a:t>
            </a:r>
          </a:p>
          <a:p>
            <a:pPr lvl="0" algn="just">
              <a:buFont typeface="Wingdings" panose="05000000000000000000" pitchFamily="2" charset="2"/>
              <a:buChar char="§"/>
            </a:pPr>
            <a:endParaRPr lang="en-US"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en-US" dirty="0">
              <a:solidFill>
                <a:schemeClr val="tx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01EB93A7-4874-442C-8A81-44C6723E2929}" type="slidenum">
              <a:rPr lang="en-US" smtClean="0"/>
              <a:pPr/>
              <a:t>5</a:t>
            </a:fld>
            <a:endParaRPr lang="en-US"/>
          </a:p>
        </p:txBody>
      </p:sp>
    </p:spTree>
    <p:extLst>
      <p:ext uri="{BB962C8B-B14F-4D97-AF65-F5344CB8AC3E}">
        <p14:creationId xmlns:p14="http://schemas.microsoft.com/office/powerpoint/2010/main" val="2949299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823" y="-68758"/>
            <a:ext cx="11192828" cy="1399103"/>
          </a:xfrm>
        </p:spPr>
        <p:txBody>
          <a:bodyPr>
            <a:normAutofit/>
          </a:bodyPr>
          <a:lstStyle/>
          <a:p>
            <a:r>
              <a:rPr lang="en-US" sz="3264" dirty="0">
                <a:solidFill>
                  <a:srgbClr val="002060"/>
                </a:solidFill>
              </a:rPr>
              <a:t>Target Productive Sectors</a:t>
            </a:r>
          </a:p>
        </p:txBody>
      </p:sp>
      <p:sp>
        <p:nvSpPr>
          <p:cNvPr id="3" name="Content Placeholder 2"/>
          <p:cNvSpPr>
            <a:spLocks noGrp="1"/>
          </p:cNvSpPr>
          <p:nvPr>
            <p:ph idx="1"/>
          </p:nvPr>
        </p:nvSpPr>
        <p:spPr>
          <a:xfrm>
            <a:off x="621823" y="1563530"/>
            <a:ext cx="11192828" cy="4616718"/>
          </a:xfrm>
        </p:spPr>
        <p:txBody>
          <a:bodyPr>
            <a:normAutofit/>
          </a:bodyPr>
          <a:lstStyle/>
          <a:p>
            <a:pPr marL="466390" indent="-466390" algn="just">
              <a:buFont typeface="+mj-lt"/>
              <a:buAutoNum type="arabicPeriod"/>
            </a:pPr>
            <a:r>
              <a:rPr lang="en-US" dirty="0">
                <a:solidFill>
                  <a:schemeClr val="tx1"/>
                </a:solidFill>
                <a:latin typeface="Times New Roman" panose="02020603050405020304" pitchFamily="18" charset="0"/>
                <a:cs typeface="Times New Roman" panose="02020603050405020304" pitchFamily="18" charset="0"/>
              </a:rPr>
              <a:t>Agriculture/Agro -processing</a:t>
            </a:r>
          </a:p>
          <a:p>
            <a:pPr marL="466390" indent="-466390" algn="just">
              <a:buFont typeface="+mj-lt"/>
              <a:buAutoNum type="arabicPeriod"/>
            </a:pPr>
            <a:r>
              <a:rPr lang="en-GB" dirty="0">
                <a:solidFill>
                  <a:schemeClr val="tx1"/>
                </a:solidFill>
                <a:latin typeface="Times New Roman" panose="02020603050405020304" pitchFamily="18" charset="0"/>
                <a:cs typeface="Times New Roman" panose="02020603050405020304" pitchFamily="18" charset="0"/>
              </a:rPr>
              <a:t>Mining/extractives</a:t>
            </a:r>
          </a:p>
          <a:p>
            <a:pPr marL="466390" indent="-466390" algn="just">
              <a:buFont typeface="+mj-lt"/>
              <a:buAutoNum type="arabicPeriod"/>
            </a:pPr>
            <a:r>
              <a:rPr lang="en-GB" dirty="0">
                <a:solidFill>
                  <a:schemeClr val="tx1"/>
                </a:solidFill>
                <a:latin typeface="Times New Roman" panose="02020603050405020304" pitchFamily="18" charset="0"/>
                <a:cs typeface="Times New Roman" panose="02020603050405020304" pitchFamily="18" charset="0"/>
              </a:rPr>
              <a:t>Fisheries</a:t>
            </a:r>
          </a:p>
          <a:p>
            <a:pPr marL="466390" indent="-466390" algn="just">
              <a:buFont typeface="+mj-lt"/>
              <a:buAutoNum type="arabicPeriod"/>
            </a:pPr>
            <a:r>
              <a:rPr lang="en-US" dirty="0">
                <a:solidFill>
                  <a:schemeClr val="tx1"/>
                </a:solidFill>
                <a:latin typeface="Times New Roman" panose="02020603050405020304" pitchFamily="18" charset="0"/>
                <a:cs typeface="Times New Roman" panose="02020603050405020304" pitchFamily="18" charset="0"/>
              </a:rPr>
              <a:t>Construction</a:t>
            </a:r>
          </a:p>
          <a:p>
            <a:pPr marL="466390" indent="-466390" algn="just">
              <a:buFont typeface="+mj-lt"/>
              <a:buAutoNum type="arabicPeriod"/>
            </a:pPr>
            <a:r>
              <a:rPr lang="en-US" dirty="0">
                <a:solidFill>
                  <a:schemeClr val="tx1"/>
                </a:solidFill>
                <a:latin typeface="Times New Roman" panose="02020603050405020304" pitchFamily="18" charset="0"/>
                <a:cs typeface="Times New Roman" panose="02020603050405020304" pitchFamily="18" charset="0"/>
              </a:rPr>
              <a:t>Tourism</a:t>
            </a:r>
          </a:p>
          <a:p>
            <a:pPr marL="466390" indent="-466390" algn="just">
              <a:buFont typeface="+mj-lt"/>
              <a:buAutoNum type="arabicPeriod"/>
            </a:pPr>
            <a:r>
              <a:rPr lang="en-US" dirty="0">
                <a:solidFill>
                  <a:schemeClr val="tx1"/>
                </a:solidFill>
                <a:latin typeface="Times New Roman" panose="02020603050405020304" pitchFamily="18" charset="0"/>
                <a:cs typeface="Times New Roman" panose="02020603050405020304" pitchFamily="18" charset="0"/>
              </a:rPr>
              <a:t>ICT</a:t>
            </a:r>
          </a:p>
        </p:txBody>
      </p:sp>
      <p:sp>
        <p:nvSpPr>
          <p:cNvPr id="4" name="Slide Number Placeholder 3"/>
          <p:cNvSpPr>
            <a:spLocks noGrp="1"/>
          </p:cNvSpPr>
          <p:nvPr>
            <p:ph type="sldNum" sz="quarter" idx="12"/>
          </p:nvPr>
        </p:nvSpPr>
        <p:spPr/>
        <p:txBody>
          <a:bodyPr/>
          <a:lstStyle/>
          <a:p>
            <a:fld id="{01EB93A7-4874-442C-8A81-44C6723E2929}" type="slidenum">
              <a:rPr lang="en-US" smtClean="0"/>
              <a:pPr/>
              <a:t>6</a:t>
            </a:fld>
            <a:endParaRPr lang="en-US"/>
          </a:p>
        </p:txBody>
      </p:sp>
    </p:spTree>
    <p:extLst>
      <p:ext uri="{BB962C8B-B14F-4D97-AF65-F5344CB8AC3E}">
        <p14:creationId xmlns:p14="http://schemas.microsoft.com/office/powerpoint/2010/main" val="3883308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823" y="-68758"/>
            <a:ext cx="11192828" cy="1399103"/>
          </a:xfrm>
        </p:spPr>
        <p:txBody>
          <a:bodyPr>
            <a:normAutofit/>
          </a:bodyPr>
          <a:lstStyle/>
          <a:p>
            <a:r>
              <a:rPr lang="en-US" sz="3264" dirty="0">
                <a:solidFill>
                  <a:srgbClr val="002060"/>
                </a:solidFill>
              </a:rPr>
              <a:t>Expected Results</a:t>
            </a:r>
          </a:p>
        </p:txBody>
      </p:sp>
      <p:sp>
        <p:nvSpPr>
          <p:cNvPr id="3" name="Content Placeholder 2"/>
          <p:cNvSpPr>
            <a:spLocks noGrp="1"/>
          </p:cNvSpPr>
          <p:nvPr>
            <p:ph idx="1"/>
          </p:nvPr>
        </p:nvSpPr>
        <p:spPr>
          <a:xfrm>
            <a:off x="621823" y="1563530"/>
            <a:ext cx="11192828" cy="4616718"/>
          </a:xfrm>
        </p:spPr>
        <p:txBody>
          <a:bodyPr>
            <a:normAutofit/>
          </a:bodyPr>
          <a:lstStyle/>
          <a:p>
            <a:pPr algn="just">
              <a:buFont typeface="Wingdings" panose="05000000000000000000" pitchFamily="2" charset="2"/>
              <a:buChar char="§"/>
            </a:pPr>
            <a:r>
              <a:rPr lang="en-US" dirty="0">
                <a:solidFill>
                  <a:schemeClr val="tx1"/>
                </a:solidFill>
                <a:latin typeface="Times New Roman" panose="02020603050405020304" pitchFamily="18" charset="0"/>
                <a:cs typeface="Times New Roman" panose="02020603050405020304" pitchFamily="18" charset="0"/>
              </a:rPr>
              <a:t>SDF aims to assist the training of 8,000 (eight-thousand people) and equip them with the necessary knowledge, skills and competency to enter and succeed in the labour market by 2024. </a:t>
            </a:r>
          </a:p>
          <a:p>
            <a:pPr algn="just">
              <a:buFont typeface="Wingdings" panose="05000000000000000000" pitchFamily="2" charset="2"/>
              <a:buChar char="§"/>
            </a:pPr>
            <a:r>
              <a:rPr lang="en-US" dirty="0">
                <a:solidFill>
                  <a:schemeClr val="tx1"/>
                </a:solidFill>
                <a:latin typeface="Times New Roman" panose="02020603050405020304" pitchFamily="18" charset="0"/>
                <a:cs typeface="Times New Roman" panose="02020603050405020304" pitchFamily="18" charset="0"/>
              </a:rPr>
              <a:t>Among these successful graduates, 62.5% (5,000 people) should have graduated from TVET institutions supported by the SDF.</a:t>
            </a:r>
          </a:p>
          <a:p>
            <a:pPr algn="just">
              <a:buFont typeface="Wingdings" panose="05000000000000000000" pitchFamily="2" charset="2"/>
              <a:buChar char="§"/>
            </a:pPr>
            <a:r>
              <a:rPr lang="en-US" dirty="0">
                <a:solidFill>
                  <a:schemeClr val="tx1"/>
                </a:solidFill>
                <a:latin typeface="Times New Roman" panose="02020603050405020304" pitchFamily="18" charset="0"/>
                <a:cs typeface="Times New Roman" panose="02020603050405020304" pitchFamily="18" charset="0"/>
              </a:rPr>
              <a:t>By 2024 it is also expected that 3,000 (37.5% of graduates), would have gained employment in the private sector or would have set up their own businesses, thus self-employed after graduation from the supported training programs.</a:t>
            </a:r>
          </a:p>
        </p:txBody>
      </p:sp>
      <p:sp>
        <p:nvSpPr>
          <p:cNvPr id="4" name="Slide Number Placeholder 3"/>
          <p:cNvSpPr>
            <a:spLocks noGrp="1"/>
          </p:cNvSpPr>
          <p:nvPr>
            <p:ph type="sldNum" sz="quarter" idx="12"/>
          </p:nvPr>
        </p:nvSpPr>
        <p:spPr/>
        <p:txBody>
          <a:bodyPr/>
          <a:lstStyle/>
          <a:p>
            <a:fld id="{01EB93A7-4874-442C-8A81-44C6723E2929}" type="slidenum">
              <a:rPr lang="en-US" smtClean="0"/>
              <a:pPr/>
              <a:t>7</a:t>
            </a:fld>
            <a:endParaRPr lang="en-US"/>
          </a:p>
        </p:txBody>
      </p:sp>
    </p:spTree>
    <p:extLst>
      <p:ext uri="{BB962C8B-B14F-4D97-AF65-F5344CB8AC3E}">
        <p14:creationId xmlns:p14="http://schemas.microsoft.com/office/powerpoint/2010/main" val="1523595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823" y="-68758"/>
            <a:ext cx="11192828" cy="1399103"/>
          </a:xfrm>
        </p:spPr>
        <p:txBody>
          <a:bodyPr>
            <a:normAutofit/>
          </a:bodyPr>
          <a:lstStyle/>
          <a:p>
            <a:r>
              <a:rPr lang="en-US" sz="3264" dirty="0">
                <a:solidFill>
                  <a:srgbClr val="002060"/>
                </a:solidFill>
              </a:rPr>
              <a:t>SDF Operational Principles</a:t>
            </a:r>
          </a:p>
        </p:txBody>
      </p:sp>
      <p:sp>
        <p:nvSpPr>
          <p:cNvPr id="3" name="Content Placeholder 2"/>
          <p:cNvSpPr>
            <a:spLocks noGrp="1"/>
          </p:cNvSpPr>
          <p:nvPr>
            <p:ph idx="1"/>
          </p:nvPr>
        </p:nvSpPr>
        <p:spPr>
          <a:xfrm>
            <a:off x="621823" y="1563530"/>
            <a:ext cx="11192828" cy="4616718"/>
          </a:xfrm>
        </p:spPr>
        <p:txBody>
          <a:bodyPr>
            <a:normAutofit/>
          </a:bodyPr>
          <a:lstStyle/>
          <a:p>
            <a:pPr marL="466390" indent="-466390" algn="just">
              <a:buFont typeface="+mj-lt"/>
              <a:buAutoNum type="alphaLcPeriod"/>
            </a:pPr>
            <a:r>
              <a:rPr lang="en-US" dirty="0">
                <a:solidFill>
                  <a:schemeClr val="tx1"/>
                </a:solidFill>
                <a:latin typeface="Times New Roman" panose="02020603050405020304" pitchFamily="18" charset="0"/>
                <a:cs typeface="Times New Roman" panose="02020603050405020304" pitchFamily="18" charset="0"/>
              </a:rPr>
              <a:t>Relevance of training and impact</a:t>
            </a:r>
          </a:p>
          <a:p>
            <a:pPr marL="466390" indent="-466390" algn="just">
              <a:buFont typeface="+mj-lt"/>
              <a:buAutoNum type="alphaLcPeriod"/>
            </a:pPr>
            <a:r>
              <a:rPr lang="en-GB" dirty="0">
                <a:solidFill>
                  <a:schemeClr val="tx1"/>
                </a:solidFill>
                <a:latin typeface="Times New Roman" panose="02020603050405020304" pitchFamily="18" charset="0"/>
                <a:cs typeface="Times New Roman" panose="02020603050405020304" pitchFamily="18" charset="0"/>
              </a:rPr>
              <a:t>Competitiveness</a:t>
            </a:r>
          </a:p>
          <a:p>
            <a:pPr marL="466390" indent="-466390" algn="just">
              <a:buFont typeface="+mj-lt"/>
              <a:buAutoNum type="alphaLcPeriod"/>
            </a:pPr>
            <a:r>
              <a:rPr lang="en-GB" dirty="0">
                <a:solidFill>
                  <a:schemeClr val="tx1"/>
                </a:solidFill>
                <a:latin typeface="Times New Roman" panose="02020603050405020304" pitchFamily="18" charset="0"/>
                <a:cs typeface="Times New Roman" panose="02020603050405020304" pitchFamily="18" charset="0"/>
              </a:rPr>
              <a:t>Transparency</a:t>
            </a:r>
          </a:p>
          <a:p>
            <a:pPr marL="466390" indent="-466390" algn="just">
              <a:buFont typeface="+mj-lt"/>
              <a:buAutoNum type="alphaLcPeriod"/>
            </a:pPr>
            <a:r>
              <a:rPr lang="en-US" dirty="0">
                <a:solidFill>
                  <a:schemeClr val="tx1"/>
                </a:solidFill>
                <a:latin typeface="Times New Roman" panose="02020603050405020304" pitchFamily="18" charset="0"/>
                <a:cs typeface="Times New Roman" panose="02020603050405020304" pitchFamily="18" charset="0"/>
              </a:rPr>
              <a:t>Cost-sharing and compliant with funding rules</a:t>
            </a:r>
          </a:p>
          <a:p>
            <a:pPr marL="466390" indent="-466390" algn="just">
              <a:buFont typeface="+mj-lt"/>
              <a:buAutoNum type="alphaLcPeriod"/>
            </a:pPr>
            <a:r>
              <a:rPr lang="en-US" dirty="0">
                <a:solidFill>
                  <a:schemeClr val="tx1"/>
                </a:solidFill>
                <a:latin typeface="Times New Roman" panose="02020603050405020304" pitchFamily="18" charset="0"/>
                <a:cs typeface="Times New Roman" panose="02020603050405020304" pitchFamily="18" charset="0"/>
              </a:rPr>
              <a:t>Focus on skills and not equipment</a:t>
            </a:r>
          </a:p>
          <a:p>
            <a:pPr marL="466390" indent="-466390" algn="just">
              <a:buFont typeface="+mj-lt"/>
              <a:buAutoNum type="alphaLcPeriod"/>
            </a:pPr>
            <a:r>
              <a:rPr lang="en-US" dirty="0">
                <a:solidFill>
                  <a:schemeClr val="tx1"/>
                </a:solidFill>
                <a:latin typeface="Times New Roman" panose="02020603050405020304" pitchFamily="18" charset="0"/>
                <a:cs typeface="Times New Roman" panose="02020603050405020304" pitchFamily="18" charset="0"/>
              </a:rPr>
              <a:t>Improving productivity and Competitiveness</a:t>
            </a:r>
          </a:p>
          <a:p>
            <a:pPr marL="466390" indent="-466390" algn="just">
              <a:buFont typeface="+mj-lt"/>
              <a:buAutoNum type="alphaLcPeriod"/>
            </a:pPr>
            <a:r>
              <a:rPr lang="en-US" dirty="0">
                <a:solidFill>
                  <a:schemeClr val="tx1"/>
                </a:solidFill>
                <a:latin typeface="Times New Roman" panose="02020603050405020304" pitchFamily="18" charset="0"/>
                <a:cs typeface="Times New Roman" panose="02020603050405020304" pitchFamily="18" charset="0"/>
              </a:rPr>
              <a:t>Mainstreaming gender and the disadvantaged</a:t>
            </a:r>
            <a:endParaRPr lang="en-GB" dirty="0">
              <a:solidFill>
                <a:schemeClr val="tx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01EB93A7-4874-442C-8A81-44C6723E2929}" type="slidenum">
              <a:rPr lang="en-US" smtClean="0"/>
              <a:pPr/>
              <a:t>8</a:t>
            </a:fld>
            <a:endParaRPr lang="en-US"/>
          </a:p>
        </p:txBody>
      </p:sp>
    </p:spTree>
    <p:extLst>
      <p:ext uri="{BB962C8B-B14F-4D97-AF65-F5344CB8AC3E}">
        <p14:creationId xmlns:p14="http://schemas.microsoft.com/office/powerpoint/2010/main" val="3986566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986" y="104113"/>
            <a:ext cx="11192828" cy="1600200"/>
          </a:xfrm>
        </p:spPr>
        <p:txBody>
          <a:bodyPr anchor="b">
            <a:normAutofit/>
          </a:bodyPr>
          <a:lstStyle/>
          <a:p>
            <a:r>
              <a:rPr lang="en-US" dirty="0"/>
              <a:t>Progress from First Call</a:t>
            </a:r>
          </a:p>
        </p:txBody>
      </p:sp>
      <p:pic>
        <p:nvPicPr>
          <p:cNvPr id="6" name="Picture 5" descr="Bright ladder against dull ladders">
            <a:extLst>
              <a:ext uri="{FF2B5EF4-FFF2-40B4-BE49-F238E27FC236}">
                <a16:creationId xmlns:a16="http://schemas.microsoft.com/office/drawing/2014/main" id="{4B13C80D-08E8-418A-B7B8-4C89E7B969FC}"/>
              </a:ext>
            </a:extLst>
          </p:cNvPr>
          <p:cNvPicPr>
            <a:picLocks noChangeAspect="1"/>
          </p:cNvPicPr>
          <p:nvPr/>
        </p:nvPicPr>
        <p:blipFill rotWithShape="1">
          <a:blip r:embed="rId2"/>
          <a:srcRect t="32746" b="13339"/>
          <a:stretch/>
        </p:blipFill>
        <p:spPr>
          <a:xfrm>
            <a:off x="621824" y="1767351"/>
            <a:ext cx="11192828" cy="4525963"/>
          </a:xfrm>
          <a:prstGeom prst="rect">
            <a:avLst/>
          </a:prstGeom>
          <a:noFill/>
        </p:spPr>
      </p:pic>
      <p:sp>
        <p:nvSpPr>
          <p:cNvPr id="4" name="Slide Number Placeholder 3"/>
          <p:cNvSpPr>
            <a:spLocks noGrp="1"/>
          </p:cNvSpPr>
          <p:nvPr>
            <p:ph type="sldNum" sz="quarter" idx="12"/>
          </p:nvPr>
        </p:nvSpPr>
        <p:spPr>
          <a:xfrm>
            <a:off x="11619452" y="6356352"/>
            <a:ext cx="764325" cy="365125"/>
          </a:xfrm>
        </p:spPr>
        <p:txBody>
          <a:bodyPr anchor="ctr">
            <a:normAutofit/>
          </a:bodyPr>
          <a:lstStyle/>
          <a:p>
            <a:pPr>
              <a:spcAft>
                <a:spcPts val="600"/>
              </a:spcAft>
            </a:pPr>
            <a:fld id="{01EB93A7-4874-442C-8A81-44C6723E2929}" type="slidenum">
              <a:rPr lang="en-US" smtClean="0"/>
              <a:pPr>
                <a:spcAft>
                  <a:spcPts val="600"/>
                </a:spcAft>
              </a:pPr>
              <a:t>9</a:t>
            </a:fld>
            <a:endParaRPr lang="en-US"/>
          </a:p>
        </p:txBody>
      </p:sp>
    </p:spTree>
    <p:extLst>
      <p:ext uri="{BB962C8B-B14F-4D97-AF65-F5344CB8AC3E}">
        <p14:creationId xmlns:p14="http://schemas.microsoft.com/office/powerpoint/2010/main" val="41785874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2_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Savon</Template>
  <TotalTime>17281</TotalTime>
  <Words>1339</Words>
  <Application>Microsoft Office PowerPoint</Application>
  <PresentationFormat>Custom</PresentationFormat>
  <Paragraphs>250</Paragraphs>
  <Slides>26</Slides>
  <Notes>7</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26</vt:i4>
      </vt:variant>
    </vt:vector>
  </HeadingPairs>
  <TitlesOfParts>
    <vt:vector size="38" baseType="lpstr">
      <vt:lpstr>Arial</vt:lpstr>
      <vt:lpstr>Calibri</vt:lpstr>
      <vt:lpstr>Century Gothic</vt:lpstr>
      <vt:lpstr>Courier New</vt:lpstr>
      <vt:lpstr>Montserrat</vt:lpstr>
      <vt:lpstr>Montserrat Light</vt:lpstr>
      <vt:lpstr>Palatino Linotype</vt:lpstr>
      <vt:lpstr>Times New Roman</vt:lpstr>
      <vt:lpstr>Wingdings</vt:lpstr>
      <vt:lpstr>Executive</vt:lpstr>
      <vt:lpstr>1_Executive</vt:lpstr>
      <vt:lpstr>2_Executive</vt:lpstr>
      <vt:lpstr>SKILLS DEVELOPMENT FUND SECRETARIAT, MTHE</vt:lpstr>
      <vt:lpstr>Project Development Objective</vt:lpstr>
      <vt:lpstr>SDF Objectives</vt:lpstr>
      <vt:lpstr>Funding Windows (1/2)</vt:lpstr>
      <vt:lpstr>Funding Windows (2/2)</vt:lpstr>
      <vt:lpstr>Target Productive Sectors</vt:lpstr>
      <vt:lpstr>Expected Results</vt:lpstr>
      <vt:lpstr>SDF Operational Principles</vt:lpstr>
      <vt:lpstr>Progress from First Call</vt:lpstr>
      <vt:lpstr>Concept Note to Proposal Evaluation Movement</vt:lpstr>
      <vt:lpstr>Distribution of Selected Institutions/Businesses</vt:lpstr>
      <vt:lpstr>Breakdown of Institutions Funded</vt:lpstr>
      <vt:lpstr>Enrolment Data</vt:lpstr>
      <vt:lpstr>Intermediary Service Providers (ISPs)</vt:lpstr>
      <vt:lpstr>Independent Evaluation</vt:lpstr>
      <vt:lpstr>Due Diligence and Capacity Assessment</vt:lpstr>
      <vt:lpstr>Grant Cycle</vt:lpstr>
      <vt:lpstr>Who Can Apply?</vt:lpstr>
      <vt:lpstr> Window 2 (Businesses)</vt:lpstr>
      <vt:lpstr>How to Apply?</vt:lpstr>
      <vt:lpstr>Online</vt:lpstr>
      <vt:lpstr>Email</vt:lpstr>
      <vt:lpstr>Stage 1: Concept Note Submission</vt:lpstr>
      <vt:lpstr>Concept Note Screening Method</vt:lpstr>
      <vt:lpstr>Proposal Evaluation Summary</vt:lpstr>
      <vt:lpstr>Contact Details and SM Platforms</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Salieu M. Barrie</dc:creator>
  <cp:lastModifiedBy>Salieu Barrie</cp:lastModifiedBy>
  <cp:revision>121</cp:revision>
  <cp:lastPrinted>2020-05-15T09:42:02Z</cp:lastPrinted>
  <dcterms:created xsi:type="dcterms:W3CDTF">2016-01-25T19:01:40Z</dcterms:created>
  <dcterms:modified xsi:type="dcterms:W3CDTF">2021-09-09T15:44:40Z</dcterms:modified>
</cp:coreProperties>
</file>